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62"/>
  </p:notesMasterIdLst>
  <p:sldIdLst>
    <p:sldId id="256" r:id="rId5"/>
    <p:sldId id="257" r:id="rId6"/>
    <p:sldId id="31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90" r:id="rId39"/>
    <p:sldId id="291" r:id="rId40"/>
    <p:sldId id="288" r:id="rId41"/>
    <p:sldId id="292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11" r:id="rId57"/>
    <p:sldId id="308" r:id="rId58"/>
    <p:sldId id="312" r:id="rId59"/>
    <p:sldId id="313" r:id="rId60"/>
    <p:sldId id="314" r:id="rId6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Ubuntu Condensed" panose="020F0502020204030204" pitchFamily="3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538"/>
    <a:srgbClr val="6DB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44461-BF37-DF95-5C96-C5BFF6A38494}" v="313" dt="2023-02-03T14:15:56.957"/>
    <p1510:client id="{E6DA3AF7-BADE-C1CA-AFE4-BFFFE762A729}" v="617" dt="2023-01-19T23:38:51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6"/>
    <p:restoredTop sz="94653"/>
  </p:normalViewPr>
  <p:slideViewPr>
    <p:cSldViewPr snapToGrid="0">
      <p:cViewPr varScale="1">
        <p:scale>
          <a:sx n="169" d="100"/>
          <a:sy n="169" d="100"/>
        </p:scale>
        <p:origin x="184" y="4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Sealy" userId="S::bty107@qmul.ac.uk::4d8d5530-190d-4124-8a75-63e182c0688b" providerId="AD" clId="Web-{E6DA3AF7-BADE-C1CA-AFE4-BFFFE762A729}"/>
    <pc:docChg chg="addSld modSld sldOrd">
      <pc:chgData name="Ian Sealy" userId="S::bty107@qmul.ac.uk::4d8d5530-190d-4124-8a75-63e182c0688b" providerId="AD" clId="Web-{E6DA3AF7-BADE-C1CA-AFE4-BFFFE762A729}" dt="2023-01-19T23:38:51.862" v="602" actId="1076"/>
      <pc:docMkLst>
        <pc:docMk/>
      </pc:docMkLst>
      <pc:sldChg chg="modSp">
        <pc:chgData name="Ian Sealy" userId="S::bty107@qmul.ac.uk::4d8d5530-190d-4124-8a75-63e182c0688b" providerId="AD" clId="Web-{E6DA3AF7-BADE-C1CA-AFE4-BFFFE762A729}" dt="2023-01-18T15:01:54.766" v="5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E6DA3AF7-BADE-C1CA-AFE4-BFFFE762A729}" dt="2023-01-18T15:01:47.953" v="2" actId="2057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8T15:01:54.766" v="5" actId="20577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">
        <pc:chgData name="Ian Sealy" userId="S::bty107@qmul.ac.uk::4d8d5530-190d-4124-8a75-63e182c0688b" providerId="AD" clId="Web-{E6DA3AF7-BADE-C1CA-AFE4-BFFFE762A729}" dt="2023-01-19T23:14:57.845" v="459" actId="20577"/>
        <pc:sldMkLst>
          <pc:docMk/>
          <pc:sldMk cId="0" sldId="257"/>
        </pc:sldMkLst>
        <pc:spChg chg="add del mod">
          <ac:chgData name="Ian Sealy" userId="S::bty107@qmul.ac.uk::4d8d5530-190d-4124-8a75-63e182c0688b" providerId="AD" clId="Web-{E6DA3AF7-BADE-C1CA-AFE4-BFFFE762A729}" dt="2023-01-19T14:58:55.427" v="404"/>
          <ac:spMkLst>
            <pc:docMk/>
            <pc:sldMk cId="0" sldId="257"/>
            <ac:spMk id="2" creationId="{4DE12755-54E4-4314-B246-296D5D1791CD}"/>
          </ac:spMkLst>
        </pc:spChg>
        <pc:spChg chg="mod">
          <ac:chgData name="Ian Sealy" userId="S::bty107@qmul.ac.uk::4d8d5530-190d-4124-8a75-63e182c0688b" providerId="AD" clId="Web-{E6DA3AF7-BADE-C1CA-AFE4-BFFFE762A729}" dt="2023-01-19T14:59:11.944" v="407" actId="20577"/>
          <ac:spMkLst>
            <pc:docMk/>
            <pc:sldMk cId="0" sldId="257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14:57.845" v="459" actId="20577"/>
          <ac:spMkLst>
            <pc:docMk/>
            <pc:sldMk cId="0" sldId="257"/>
            <ac:spMk id="63" creationId="{00000000-0000-0000-0000-000000000000}"/>
          </ac:spMkLst>
        </pc:spChg>
      </pc:sldChg>
      <pc:sldChg chg="modSp new">
        <pc:chgData name="Ian Sealy" userId="S::bty107@qmul.ac.uk::4d8d5530-190d-4124-8a75-63e182c0688b" providerId="AD" clId="Web-{E6DA3AF7-BADE-C1CA-AFE4-BFFFE762A729}" dt="2023-01-19T15:03:57.987" v="458" actId="20577"/>
        <pc:sldMkLst>
          <pc:docMk/>
          <pc:sldMk cId="2266495778" sldId="258"/>
        </pc:sldMkLst>
        <pc:spChg chg="mod">
          <ac:chgData name="Ian Sealy" userId="S::bty107@qmul.ac.uk::4d8d5530-190d-4124-8a75-63e182c0688b" providerId="AD" clId="Web-{E6DA3AF7-BADE-C1CA-AFE4-BFFFE762A729}" dt="2023-01-19T08:39:49.791" v="191" actId="20577"/>
          <ac:spMkLst>
            <pc:docMk/>
            <pc:sldMk cId="2266495778" sldId="258"/>
            <ac:spMk id="2" creationId="{F5DE0B26-3399-AB8F-2A8D-26C52D565EEA}"/>
          </ac:spMkLst>
        </pc:spChg>
        <pc:spChg chg="mod">
          <ac:chgData name="Ian Sealy" userId="S::bty107@qmul.ac.uk::4d8d5530-190d-4124-8a75-63e182c0688b" providerId="AD" clId="Web-{E6DA3AF7-BADE-C1CA-AFE4-BFFFE762A729}" dt="2023-01-19T15:03:57.987" v="458" actId="20577"/>
          <ac:spMkLst>
            <pc:docMk/>
            <pc:sldMk cId="2266495778" sldId="258"/>
            <ac:spMk id="3" creationId="{E7B59916-8C78-5765-3950-C9C9C7176720}"/>
          </ac:spMkLst>
        </pc:spChg>
      </pc:sldChg>
      <pc:sldChg chg="modSp add replId">
        <pc:chgData name="Ian Sealy" userId="S::bty107@qmul.ac.uk::4d8d5530-190d-4124-8a75-63e182c0688b" providerId="AD" clId="Web-{E6DA3AF7-BADE-C1CA-AFE4-BFFFE762A729}" dt="2023-01-19T08:54:20.429" v="398" actId="20577"/>
        <pc:sldMkLst>
          <pc:docMk/>
          <pc:sldMk cId="746289644" sldId="259"/>
        </pc:sldMkLst>
        <pc:spChg chg="mod">
          <ac:chgData name="Ian Sealy" userId="S::bty107@qmul.ac.uk::4d8d5530-190d-4124-8a75-63e182c0688b" providerId="AD" clId="Web-{E6DA3AF7-BADE-C1CA-AFE4-BFFFE762A729}" dt="2023-01-19T08:54:20.429" v="398" actId="20577"/>
          <ac:spMkLst>
            <pc:docMk/>
            <pc:sldMk cId="746289644" sldId="259"/>
            <ac:spMk id="3" creationId="{E7B59916-8C78-5765-3950-C9C9C7176720}"/>
          </ac:spMkLst>
        </pc:spChg>
      </pc:sldChg>
      <pc:sldChg chg="add replId">
        <pc:chgData name="Ian Sealy" userId="S::bty107@qmul.ac.uk::4d8d5530-190d-4124-8a75-63e182c0688b" providerId="AD" clId="Web-{E6DA3AF7-BADE-C1CA-AFE4-BFFFE762A729}" dt="2023-01-19T14:59:07.100" v="405"/>
        <pc:sldMkLst>
          <pc:docMk/>
          <pc:sldMk cId="3339471107" sldId="260"/>
        </pc:sldMkLst>
      </pc:sldChg>
      <pc:sldChg chg="modSp add ord replId">
        <pc:chgData name="Ian Sealy" userId="S::bty107@qmul.ac.uk::4d8d5530-190d-4124-8a75-63e182c0688b" providerId="AD" clId="Web-{E6DA3AF7-BADE-C1CA-AFE4-BFFFE762A729}" dt="2023-01-19T23:30:41.971" v="565" actId="20577"/>
        <pc:sldMkLst>
          <pc:docMk/>
          <pc:sldMk cId="4273181663" sldId="261"/>
        </pc:sldMkLst>
        <pc:spChg chg="mod">
          <ac:chgData name="Ian Sealy" userId="S::bty107@qmul.ac.uk::4d8d5530-190d-4124-8a75-63e182c0688b" providerId="AD" clId="Web-{E6DA3AF7-BADE-C1CA-AFE4-BFFFE762A729}" dt="2023-01-19T23:15:20.674" v="464" actId="20577"/>
          <ac:spMkLst>
            <pc:docMk/>
            <pc:sldMk cId="4273181663" sldId="261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30:41.971" v="565" actId="20577"/>
          <ac:spMkLst>
            <pc:docMk/>
            <pc:sldMk cId="4273181663" sldId="261"/>
            <ac:spMk id="63" creationId="{00000000-0000-0000-0000-000000000000}"/>
          </ac:spMkLst>
        </pc:spChg>
      </pc:sldChg>
      <pc:sldChg chg="addSp delSp modSp new">
        <pc:chgData name="Ian Sealy" userId="S::bty107@qmul.ac.uk::4d8d5530-190d-4124-8a75-63e182c0688b" providerId="AD" clId="Web-{E6DA3AF7-BADE-C1CA-AFE4-BFFFE762A729}" dt="2023-01-19T23:35:17.745" v="586" actId="1076"/>
        <pc:sldMkLst>
          <pc:docMk/>
          <pc:sldMk cId="1846299977" sldId="262"/>
        </pc:sldMkLst>
        <pc:spChg chg="mod">
          <ac:chgData name="Ian Sealy" userId="S::bty107@qmul.ac.uk::4d8d5530-190d-4124-8a75-63e182c0688b" providerId="AD" clId="Web-{E6DA3AF7-BADE-C1CA-AFE4-BFFFE762A729}" dt="2023-01-19T23:32:12.630" v="577" actId="20577"/>
          <ac:spMkLst>
            <pc:docMk/>
            <pc:sldMk cId="1846299977" sldId="262"/>
            <ac:spMk id="2" creationId="{79D711E4-AEDD-7091-7A22-063049F09727}"/>
          </ac:spMkLst>
        </pc:spChg>
        <pc:spChg chg="del">
          <ac:chgData name="Ian Sealy" userId="S::bty107@qmul.ac.uk::4d8d5530-190d-4124-8a75-63e182c0688b" providerId="AD" clId="Web-{E6DA3AF7-BADE-C1CA-AFE4-BFFFE762A729}" dt="2023-01-19T23:31:30.988" v="570"/>
          <ac:spMkLst>
            <pc:docMk/>
            <pc:sldMk cId="1846299977" sldId="262"/>
            <ac:spMk id="3" creationId="{39C09586-70CB-A255-023A-72E336B25070}"/>
          </ac:spMkLst>
        </pc:spChg>
        <pc:picChg chg="add mod">
          <ac:chgData name="Ian Sealy" userId="S::bty107@qmul.ac.uk::4d8d5530-190d-4124-8a75-63e182c0688b" providerId="AD" clId="Web-{E6DA3AF7-BADE-C1CA-AFE4-BFFFE762A729}" dt="2023-01-19T23:35:17.745" v="586" actId="1076"/>
          <ac:picMkLst>
            <pc:docMk/>
            <pc:sldMk cId="1846299977" sldId="262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5:51.622" v="589" actId="20577"/>
        <pc:sldMkLst>
          <pc:docMk/>
          <pc:sldMk cId="2450685680" sldId="263"/>
        </pc:sldMkLst>
        <pc:spChg chg="mod">
          <ac:chgData name="Ian Sealy" userId="S::bty107@qmul.ac.uk::4d8d5530-190d-4124-8a75-63e182c0688b" providerId="AD" clId="Web-{E6DA3AF7-BADE-C1CA-AFE4-BFFFE762A729}" dt="2023-01-19T23:35:51.622" v="589" actId="20577"/>
          <ac:spMkLst>
            <pc:docMk/>
            <pc:sldMk cId="2450685680" sldId="263"/>
            <ac:spMk id="2" creationId="{79D711E4-AEDD-7091-7A22-063049F09727}"/>
          </ac:spMkLst>
        </pc:spChg>
        <pc:picChg chg="add mod">
          <ac:chgData name="Ian Sealy" userId="S::bty107@qmul.ac.uk::4d8d5530-190d-4124-8a75-63e182c0688b" providerId="AD" clId="Web-{E6DA3AF7-BADE-C1CA-AFE4-BFFFE762A729}" dt="2023-01-19T23:35:13.464" v="585" actId="1076"/>
          <ac:picMkLst>
            <pc:docMk/>
            <pc:sldMk cId="2450685680" sldId="263"/>
            <ac:picMk id="3" creationId="{5A5A89C9-8F36-F248-5DA2-F61288F7B3D9}"/>
          </ac:picMkLst>
        </pc:picChg>
        <pc:picChg chg="del">
          <ac:chgData name="Ian Sealy" userId="S::bty107@qmul.ac.uk::4d8d5530-190d-4124-8a75-63e182c0688b" providerId="AD" clId="Web-{E6DA3AF7-BADE-C1CA-AFE4-BFFFE762A729}" dt="2023-01-19T23:34:25.587" v="579"/>
          <ac:picMkLst>
            <pc:docMk/>
            <pc:sldMk cId="2450685680" sldId="263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8:51.862" v="602" actId="1076"/>
        <pc:sldMkLst>
          <pc:docMk/>
          <pc:sldMk cId="3880002106" sldId="264"/>
        </pc:sldMkLst>
        <pc:spChg chg="mod">
          <ac:chgData name="Ian Sealy" userId="S::bty107@qmul.ac.uk::4d8d5530-190d-4124-8a75-63e182c0688b" providerId="AD" clId="Web-{E6DA3AF7-BADE-C1CA-AFE4-BFFFE762A729}" dt="2023-01-19T23:38:09.204" v="591" actId="20577"/>
          <ac:spMkLst>
            <pc:docMk/>
            <pc:sldMk cId="3880002106" sldId="264"/>
            <ac:spMk id="2" creationId="{79D711E4-AEDD-7091-7A22-063049F09727}"/>
          </ac:spMkLst>
        </pc:spChg>
        <pc:picChg chg="del">
          <ac:chgData name="Ian Sealy" userId="S::bty107@qmul.ac.uk::4d8d5530-190d-4124-8a75-63e182c0688b" providerId="AD" clId="Web-{E6DA3AF7-BADE-C1CA-AFE4-BFFFE762A729}" dt="2023-01-19T23:38:11.267" v="592"/>
          <ac:picMkLst>
            <pc:docMk/>
            <pc:sldMk cId="3880002106" sldId="264"/>
            <ac:picMk id="3" creationId="{5A5A89C9-8F36-F248-5DA2-F61288F7B3D9}"/>
          </ac:picMkLst>
        </pc:picChg>
        <pc:picChg chg="add del mod">
          <ac:chgData name="Ian Sealy" userId="S::bty107@qmul.ac.uk::4d8d5530-190d-4124-8a75-63e182c0688b" providerId="AD" clId="Web-{E6DA3AF7-BADE-C1CA-AFE4-BFFFE762A729}" dt="2023-01-19T23:38:33.283" v="598"/>
          <ac:picMkLst>
            <pc:docMk/>
            <pc:sldMk cId="3880002106" sldId="264"/>
            <ac:picMk id="4" creationId="{83228E43-C799-0B8E-48BE-521761D5D0DE}"/>
          </ac:picMkLst>
        </pc:picChg>
        <pc:picChg chg="add mod">
          <ac:chgData name="Ian Sealy" userId="S::bty107@qmul.ac.uk::4d8d5530-190d-4124-8a75-63e182c0688b" providerId="AD" clId="Web-{E6DA3AF7-BADE-C1CA-AFE4-BFFFE762A729}" dt="2023-01-19T23:38:51.862" v="602" actId="1076"/>
          <ac:picMkLst>
            <pc:docMk/>
            <pc:sldMk cId="3880002106" sldId="264"/>
            <ac:picMk id="5" creationId="{64FA98C2-C895-1398-47EC-CD5CBC5C384A}"/>
          </ac:picMkLst>
        </pc:picChg>
      </pc:sldChg>
    </pc:docChg>
  </pc:docChgLst>
  <pc:docChgLst>
    <pc:chgData name="Ian Sealy" userId="S::bty107@qmul.ac.uk::4d8d5530-190d-4124-8a75-63e182c0688b" providerId="AD" clId="Web-{8DF44461-BF37-DF95-5C96-C5BFF6A38494}"/>
    <pc:docChg chg="delSld modSld">
      <pc:chgData name="Ian Sealy" userId="S::bty107@qmul.ac.uk::4d8d5530-190d-4124-8a75-63e182c0688b" providerId="AD" clId="Web-{8DF44461-BF37-DF95-5C96-C5BFF6A38494}" dt="2023-02-03T14:15:56.957" v="317" actId="20577"/>
      <pc:docMkLst>
        <pc:docMk/>
      </pc:docMkLst>
      <pc:sldChg chg="modSp">
        <pc:chgData name="Ian Sealy" userId="S::bty107@qmul.ac.uk::4d8d5530-190d-4124-8a75-63e182c0688b" providerId="AD" clId="Web-{8DF44461-BF37-DF95-5C96-C5BFF6A38494}" dt="2023-02-03T13:27:01.608" v="6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8DF44461-BF37-DF95-5C96-C5BFF6A38494}" dt="2023-02-03T13:27:01.608" v="6" actId="20577"/>
          <ac:spMkLst>
            <pc:docMk/>
            <pc:sldMk cId="0" sldId="256"/>
            <ac:spMk id="57" creationId="{00000000-0000-0000-0000-000000000000}"/>
          </ac:spMkLst>
        </pc:spChg>
      </pc:sldChg>
      <pc:sldChg chg="modSp">
        <pc:chgData name="Ian Sealy" userId="S::bty107@qmul.ac.uk::4d8d5530-190d-4124-8a75-63e182c0688b" providerId="AD" clId="Web-{8DF44461-BF37-DF95-5C96-C5BFF6A38494}" dt="2023-02-03T14:15:56.957" v="317" actId="20577"/>
        <pc:sldMkLst>
          <pc:docMk/>
          <pc:sldMk cId="0" sldId="257"/>
        </pc:sldMkLst>
        <pc:spChg chg="mod">
          <ac:chgData name="Ian Sealy" userId="S::bty107@qmul.ac.uk::4d8d5530-190d-4124-8a75-63e182c0688b" providerId="AD" clId="Web-{8DF44461-BF37-DF95-5C96-C5BFF6A38494}" dt="2023-02-03T14:15:56.957" v="317" actId="20577"/>
          <ac:spMkLst>
            <pc:docMk/>
            <pc:sldMk cId="0" sldId="257"/>
            <ac:spMk id="63" creationId="{00000000-0000-0000-0000-000000000000}"/>
          </ac:spMkLst>
        </pc:spChg>
      </pc:sldChg>
      <pc:sldChg chg="del">
        <pc:chgData name="Ian Sealy" userId="S::bty107@qmul.ac.uk::4d8d5530-190d-4124-8a75-63e182c0688b" providerId="AD" clId="Web-{8DF44461-BF37-DF95-5C96-C5BFF6A38494}" dt="2023-02-03T13:27:18.952" v="8"/>
        <pc:sldMkLst>
          <pc:docMk/>
          <pc:sldMk cId="2266495778" sldId="258"/>
        </pc:sldMkLst>
      </pc:sldChg>
      <pc:sldChg chg="del">
        <pc:chgData name="Ian Sealy" userId="S::bty107@qmul.ac.uk::4d8d5530-190d-4124-8a75-63e182c0688b" providerId="AD" clId="Web-{8DF44461-BF37-DF95-5C96-C5BFF6A38494}" dt="2023-02-03T13:27:21.765" v="9"/>
        <pc:sldMkLst>
          <pc:docMk/>
          <pc:sldMk cId="746289644" sldId="259"/>
        </pc:sldMkLst>
      </pc:sldChg>
      <pc:sldChg chg="del">
        <pc:chgData name="Ian Sealy" userId="S::bty107@qmul.ac.uk::4d8d5530-190d-4124-8a75-63e182c0688b" providerId="AD" clId="Web-{8DF44461-BF37-DF95-5C96-C5BFF6A38494}" dt="2023-02-03T13:27:15.609" v="7"/>
        <pc:sldMkLst>
          <pc:docMk/>
          <pc:sldMk cId="3339471107" sldId="260"/>
        </pc:sldMkLst>
      </pc:sldChg>
      <pc:sldChg chg="del">
        <pc:chgData name="Ian Sealy" userId="S::bty107@qmul.ac.uk::4d8d5530-190d-4124-8a75-63e182c0688b" providerId="AD" clId="Web-{8DF44461-BF37-DF95-5C96-C5BFF6A38494}" dt="2023-02-03T13:27:26.750" v="11"/>
        <pc:sldMkLst>
          <pc:docMk/>
          <pc:sldMk cId="4273181663" sldId="261"/>
        </pc:sldMkLst>
      </pc:sldChg>
      <pc:sldChg chg="del">
        <pc:chgData name="Ian Sealy" userId="S::bty107@qmul.ac.uk::4d8d5530-190d-4124-8a75-63e182c0688b" providerId="AD" clId="Web-{8DF44461-BF37-DF95-5C96-C5BFF6A38494}" dt="2023-02-03T13:27:25.781" v="10"/>
        <pc:sldMkLst>
          <pc:docMk/>
          <pc:sldMk cId="1846299977" sldId="262"/>
        </pc:sldMkLst>
      </pc:sldChg>
      <pc:sldChg chg="del">
        <pc:chgData name="Ian Sealy" userId="S::bty107@qmul.ac.uk::4d8d5530-190d-4124-8a75-63e182c0688b" providerId="AD" clId="Web-{8DF44461-BF37-DF95-5C96-C5BFF6A38494}" dt="2023-02-03T13:27:27.781" v="12"/>
        <pc:sldMkLst>
          <pc:docMk/>
          <pc:sldMk cId="2450685680" sldId="263"/>
        </pc:sldMkLst>
      </pc:sldChg>
      <pc:sldChg chg="del">
        <pc:chgData name="Ian Sealy" userId="S::bty107@qmul.ac.uk::4d8d5530-190d-4124-8a75-63e182c0688b" providerId="AD" clId="Web-{8DF44461-BF37-DF95-5C96-C5BFF6A38494}" dt="2023-02-03T13:27:28.765" v="13"/>
        <pc:sldMkLst>
          <pc:docMk/>
          <pc:sldMk cId="3880002106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99bfa8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99bfa8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ch Lab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2365700" y="511725"/>
            <a:ext cx="48321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0" y="393307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ea-msigdb.org/gsea/" TargetMode="External"/><Relationship Id="rId2" Type="http://schemas.openxmlformats.org/officeDocument/2006/relationships/hyperlink" Target="https://maayanlab.cloud/Enrichr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revigo.irb.hr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biit.cs.ut.ee/gprofiler/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rnaseq2025.buschlab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ensembl.org/biomart/martview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GB" sz="3200" dirty="0"/>
              <a:t>Introduction to RNA-</a:t>
            </a:r>
            <a:r>
              <a:rPr lang="en-GB" sz="3200" dirty="0" err="1"/>
              <a:t>seq</a:t>
            </a:r>
            <a:r>
              <a:rPr lang="en-GB" sz="3200" dirty="0"/>
              <a:t> and functional interpretation:</a:t>
            </a:r>
            <a:br>
              <a:rPr lang="en-GB" sz="3200" dirty="0"/>
            </a:br>
            <a:r>
              <a:rPr lang="en-GB" dirty="0"/>
              <a:t>Next steps in gene prioritisation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2400" dirty="0"/>
              <a:t>27th Feb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99112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12892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57060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78C3A-080D-FD39-D733-085576F37670}"/>
              </a:ext>
            </a:extLst>
          </p:cNvPr>
          <p:cNvSpPr txBox="1"/>
          <p:nvPr/>
        </p:nvSpPr>
        <p:spPr>
          <a:xfrm>
            <a:off x="954157" y="1968432"/>
            <a:ext cx="7235686" cy="2685169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lIns="360000" tIns="720000" rIns="360000" bIns="720000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Manual literature review is OK for a handful of genes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what if there are hundreds or thousands?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need an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410593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Functional enrichment analysis</a:t>
            </a:r>
            <a:r>
              <a:rPr lang="en-US" dirty="0"/>
              <a:t> (or over-representation) systematically relates your data to existing knowledge</a:t>
            </a:r>
          </a:p>
          <a:p>
            <a:pPr>
              <a:spcAft>
                <a:spcPts val="1200"/>
              </a:spcAft>
            </a:pPr>
            <a:r>
              <a:rPr lang="en-US" dirty="0"/>
              <a:t>Can help you to: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Gain biological insight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Generate new hypotheses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Validate your experiment</a:t>
            </a:r>
          </a:p>
        </p:txBody>
      </p:sp>
    </p:spTree>
    <p:extLst>
      <p:ext uri="{BB962C8B-B14F-4D97-AF65-F5344CB8AC3E}">
        <p14:creationId xmlns:p14="http://schemas.microsoft.com/office/powerpoint/2010/main" val="151723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gene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2325081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Existing knowledge is </a:t>
            </a:r>
            <a:r>
              <a:rPr lang="en-US" dirty="0" err="1"/>
              <a:t>organised</a:t>
            </a:r>
            <a:r>
              <a:rPr lang="en-US" dirty="0"/>
              <a:t> into </a:t>
            </a:r>
            <a:r>
              <a:rPr lang="en-US" b="1" dirty="0"/>
              <a:t>functional gene sets</a:t>
            </a:r>
            <a:r>
              <a:rPr lang="en-US" dirty="0"/>
              <a:t> in a </a:t>
            </a:r>
            <a:r>
              <a:rPr lang="en-US" dirty="0" err="1"/>
              <a:t>standardised</a:t>
            </a:r>
            <a:r>
              <a:rPr lang="en-US" dirty="0"/>
              <a:t> way, using data from previous experiments</a:t>
            </a:r>
          </a:p>
          <a:p>
            <a:pPr>
              <a:spcAft>
                <a:spcPts val="1200"/>
              </a:spcAft>
            </a:pPr>
            <a:r>
              <a:rPr lang="en-US" dirty="0"/>
              <a:t>A functional gene set is a group of genes with a common biological relationship (e.g. annotated to same biological process or involved in same pathway)</a:t>
            </a:r>
          </a:p>
          <a:p>
            <a:pPr>
              <a:spcAft>
                <a:spcPts val="1200"/>
              </a:spcAft>
            </a:pPr>
            <a:r>
              <a:rPr lang="en-US" dirty="0"/>
              <a:t>e.g. circadian rhythm: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B21EDE-6836-018C-49D3-35F6C76E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2" y="3222724"/>
            <a:ext cx="8580888" cy="12968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093238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Functional annotation is created and maintained by many dedicated databases and projects,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 Ontology (GO)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Reactome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KEGG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TRANSFAC</a:t>
            </a:r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174F8-B6B1-DD6D-6860-0A547DA1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18407" y="1306990"/>
            <a:ext cx="4351273" cy="2894904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866352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11245"/>
            <a:ext cx="8520600" cy="26576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GO is largest source of gene functional annotation</a:t>
            </a:r>
          </a:p>
          <a:p>
            <a:pPr>
              <a:spcAft>
                <a:spcPts val="1200"/>
              </a:spcAft>
            </a:pPr>
            <a:r>
              <a:rPr lang="en-US" dirty="0"/>
              <a:t>Structured, controlled vocabulary of terms (and therefore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Manually annotated by a large consortium</a:t>
            </a:r>
          </a:p>
          <a:p>
            <a:pPr>
              <a:spcAft>
                <a:spcPts val="1200"/>
              </a:spcAft>
            </a:pPr>
            <a:r>
              <a:rPr lang="en-US" dirty="0"/>
              <a:t>Data come from experimental and computational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49385-F2A8-D573-8475-FF838C05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9636" y="1236212"/>
            <a:ext cx="6744428" cy="45654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5902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ontologies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Actually three separate ontologies: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Molecular Function</a:t>
            </a:r>
            <a:r>
              <a:rPr lang="en-US" dirty="0"/>
              <a:t> – molecular level activities performed by gene products, e.g. </a:t>
            </a:r>
            <a:r>
              <a:rPr lang="en-US" i="1" dirty="0"/>
              <a:t>transporter activity</a:t>
            </a:r>
            <a:r>
              <a:rPr lang="en-US" dirty="0"/>
              <a:t> (broad) or </a:t>
            </a:r>
            <a:r>
              <a:rPr lang="en-US" i="1" dirty="0"/>
              <a:t>Toll-like receptor binding</a:t>
            </a:r>
            <a:r>
              <a:rPr lang="en-US" dirty="0"/>
              <a:t> (specific)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Cellular Component</a:t>
            </a:r>
            <a:r>
              <a:rPr lang="en-US" dirty="0"/>
              <a:t> – the cellular location where a function is performed, e.g. </a:t>
            </a:r>
            <a:r>
              <a:rPr lang="en-US" i="1" dirty="0"/>
              <a:t>ribosome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Biological Process</a:t>
            </a:r>
            <a:r>
              <a:rPr lang="en-US" dirty="0"/>
              <a:t> – larger processes accomplished by multiple molecular activities, e.g. </a:t>
            </a:r>
            <a:r>
              <a:rPr lang="en-US" i="1" dirty="0"/>
              <a:t>DNA repair</a:t>
            </a:r>
            <a:r>
              <a:rPr lang="en-US" dirty="0"/>
              <a:t> (broad) or </a:t>
            </a:r>
            <a:r>
              <a:rPr lang="en-US" i="1" dirty="0"/>
              <a:t>pyrimidine nucleobase biosynthetic process</a:t>
            </a:r>
            <a:r>
              <a:rPr lang="en-US" dirty="0"/>
              <a:t> (specific)</a:t>
            </a:r>
          </a:p>
          <a:p>
            <a:pPr>
              <a:spcAft>
                <a:spcPts val="1200"/>
              </a:spcAft>
            </a:pPr>
            <a:r>
              <a:rPr lang="en-US" dirty="0"/>
              <a:t>Generally, in functional enrichment analysis, “biological process” is most useful</a:t>
            </a:r>
          </a:p>
        </p:txBody>
      </p:sp>
    </p:spTree>
    <p:extLst>
      <p:ext uri="{BB962C8B-B14F-4D97-AF65-F5344CB8AC3E}">
        <p14:creationId xmlns:p14="http://schemas.microsoft.com/office/powerpoint/2010/main" val="281666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653A-CA43-4358-6617-3466934E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hierarchy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103585-DDE3-D5A0-A0A4-D8CD21159224}"/>
              </a:ext>
            </a:extLst>
          </p:cNvPr>
          <p:cNvGrpSpPr/>
          <p:nvPr/>
        </p:nvGrpSpPr>
        <p:grpSpPr>
          <a:xfrm>
            <a:off x="646825" y="1191716"/>
            <a:ext cx="8069955" cy="3846851"/>
            <a:chOff x="646825" y="1191716"/>
            <a:chExt cx="8069955" cy="384685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9DBD42D-4B48-1A76-7332-3EBF6B57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625" y="1191716"/>
              <a:ext cx="3462166" cy="38468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765D4-1772-BAED-7798-A5563F76C57F}"/>
                </a:ext>
              </a:extLst>
            </p:cNvPr>
            <p:cNvSpPr txBox="1"/>
            <p:nvPr/>
          </p:nvSpPr>
          <p:spPr>
            <a:xfrm>
              <a:off x="6865495" y="1191716"/>
              <a:ext cx="1469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root term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2D3D40-CC7C-54FD-CD5F-DA073C371F47}"/>
                </a:ext>
              </a:extLst>
            </p:cNvPr>
            <p:cNvSpPr txBox="1"/>
            <p:nvPr/>
          </p:nvSpPr>
          <p:spPr>
            <a:xfrm>
              <a:off x="6865495" y="1673484"/>
              <a:ext cx="18512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broad terms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A885B8-78DD-4746-0A8E-848A92351D02}"/>
                </a:ext>
              </a:extLst>
            </p:cNvPr>
            <p:cNvSpPr txBox="1"/>
            <p:nvPr/>
          </p:nvSpPr>
          <p:spPr>
            <a:xfrm>
              <a:off x="6865495" y="4504544"/>
              <a:ext cx="1648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specific terms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F304DEDC-23E5-BD6C-95C2-465AEB189C4C}"/>
                </a:ext>
              </a:extLst>
            </p:cNvPr>
            <p:cNvSpPr/>
            <p:nvPr/>
          </p:nvSpPr>
          <p:spPr>
            <a:xfrm>
              <a:off x="7127823" y="2155252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EBC5D-A6BE-65CC-BC1F-689F217E66CC}"/>
                </a:ext>
              </a:extLst>
            </p:cNvPr>
            <p:cNvSpPr txBox="1"/>
            <p:nvPr/>
          </p:nvSpPr>
          <p:spPr>
            <a:xfrm>
              <a:off x="646825" y="1673484"/>
              <a:ext cx="1379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more genes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3E14F2-3901-B821-9230-E4DCB7D4CD1D}"/>
                </a:ext>
              </a:extLst>
            </p:cNvPr>
            <p:cNvSpPr txBox="1"/>
            <p:nvPr/>
          </p:nvSpPr>
          <p:spPr>
            <a:xfrm>
              <a:off x="646825" y="4504544"/>
              <a:ext cx="1431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fewer genes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CB03CB2-F13C-B23A-C952-B6BC14039ACF}"/>
                </a:ext>
              </a:extLst>
            </p:cNvPr>
            <p:cNvSpPr/>
            <p:nvPr/>
          </p:nvSpPr>
          <p:spPr>
            <a:xfrm>
              <a:off x="929390" y="2155251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CB2A45-AC96-CCFB-6655-A8132C2552E0}"/>
                </a:ext>
              </a:extLst>
            </p:cNvPr>
            <p:cNvSpPr txBox="1"/>
            <p:nvPr/>
          </p:nvSpPr>
          <p:spPr>
            <a:xfrm>
              <a:off x="2767089" y="4304018"/>
              <a:ext cx="1169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parent term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1A084-CB92-9189-8442-144C5EB9DB8B}"/>
                </a:ext>
              </a:extLst>
            </p:cNvPr>
            <p:cNvSpPr txBox="1"/>
            <p:nvPr/>
          </p:nvSpPr>
          <p:spPr>
            <a:xfrm>
              <a:off x="2767090" y="4637121"/>
              <a:ext cx="1169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child term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A80B680-0CA2-7CF2-C334-77A1967F4BF1}"/>
                </a:ext>
              </a:extLst>
            </p:cNvPr>
            <p:cNvSpPr/>
            <p:nvPr/>
          </p:nvSpPr>
          <p:spPr>
            <a:xfrm>
              <a:off x="3994879" y="4411270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39A76F9-0A02-E03E-203A-D9011A38EE4A}"/>
                </a:ext>
              </a:extLst>
            </p:cNvPr>
            <p:cNvSpPr/>
            <p:nvPr/>
          </p:nvSpPr>
          <p:spPr>
            <a:xfrm>
              <a:off x="3988787" y="4765684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68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42750" y="-4303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85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Ian Sealy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Busch Lab, QMUL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Previously at Sanger Institute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RNA-seq / zebrafish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Run “</a:t>
            </a:r>
            <a:r>
              <a:rPr lang="en-US" i="1" dirty="0"/>
              <a:t>Bioinformatics &amp; Functional Genomics in Zebrafish</a:t>
            </a:r>
            <a:r>
              <a:rPr lang="en-US" dirty="0"/>
              <a:t>” course at EBI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90F2A-3ABF-C5F7-F64C-4951E27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4181" y="1470656"/>
            <a:ext cx="4973481" cy="2414279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70858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859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5CE5BD2-92A7-B516-F456-C8FFFF25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76" y="1080683"/>
            <a:ext cx="3228484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5673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do we use all the existing annotation to interpret our gene list?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identify biological functions that are enriched in our gene list</a:t>
            </a:r>
          </a:p>
        </p:txBody>
      </p:sp>
    </p:spTree>
    <p:extLst>
      <p:ext uri="{BB962C8B-B14F-4D97-AF65-F5344CB8AC3E}">
        <p14:creationId xmlns:p14="http://schemas.microsoft.com/office/powerpoint/2010/main" val="175402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4376B7-DDDF-4A60-C84A-5769DC4DD499}"/>
              </a:ext>
            </a:extLst>
          </p:cNvPr>
          <p:cNvGrpSpPr/>
          <p:nvPr/>
        </p:nvGrpSpPr>
        <p:grpSpPr>
          <a:xfrm>
            <a:off x="74129" y="1055764"/>
            <a:ext cx="5357883" cy="4020279"/>
            <a:chOff x="74129" y="1055764"/>
            <a:chExt cx="5357883" cy="4020279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25B980A-F149-FAF6-43FA-2D9E0507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38" y="1401580"/>
              <a:ext cx="1260180" cy="367446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36815D1E-CED9-916D-9996-41FE2E5E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8221" y="1401580"/>
              <a:ext cx="2059177" cy="14143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1FC51F-D13D-B008-B3EF-40A20C6B031A}"/>
                </a:ext>
              </a:extLst>
            </p:cNvPr>
            <p:cNvSpPr txBox="1"/>
            <p:nvPr/>
          </p:nvSpPr>
          <p:spPr>
            <a:xfrm>
              <a:off x="74129" y="1055764"/>
              <a:ext cx="1986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20,000 genes assayed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1661CC7D-C171-D223-B078-5372415CE7EC}"/>
                </a:ext>
              </a:extLst>
            </p:cNvPr>
            <p:cNvSpPr/>
            <p:nvPr/>
          </p:nvSpPr>
          <p:spPr>
            <a:xfrm>
              <a:off x="2060327" y="2108772"/>
              <a:ext cx="855260" cy="337279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5295D-AE9E-0145-45C1-9DEB2A3C398D}"/>
                </a:ext>
              </a:extLst>
            </p:cNvPr>
            <p:cNvSpPr txBox="1"/>
            <p:nvPr/>
          </p:nvSpPr>
          <p:spPr>
            <a:xfrm>
              <a:off x="2142664" y="1648918"/>
              <a:ext cx="6905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Adjusted p-value &lt; 0.05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480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E197EE-5987-8CB2-5340-C3A4A0AAEA80}"/>
              </a:ext>
            </a:extLst>
          </p:cNvPr>
          <p:cNvGrpSpPr/>
          <p:nvPr/>
        </p:nvGrpSpPr>
        <p:grpSpPr>
          <a:xfrm>
            <a:off x="74129" y="1055764"/>
            <a:ext cx="8635156" cy="4020279"/>
            <a:chOff x="74129" y="1055764"/>
            <a:chExt cx="8635156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8A1A68F-04DA-6824-6486-B4B8FD4AA2CD}"/>
                </a:ext>
              </a:extLst>
            </p:cNvPr>
            <p:cNvGrpSpPr/>
            <p:nvPr/>
          </p:nvGrpSpPr>
          <p:grpSpPr>
            <a:xfrm>
              <a:off x="74129" y="1055764"/>
              <a:ext cx="8635156" cy="4020279"/>
              <a:chOff x="74129" y="1055764"/>
              <a:chExt cx="8635156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36815D1E-CED9-916D-9996-41FE2E5ED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221" y="1401580"/>
                <a:ext cx="2059177" cy="14143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1661CC7D-C171-D223-B078-5372415CE7EC}"/>
                  </a:ext>
                </a:extLst>
              </p:cNvPr>
              <p:cNvSpPr/>
              <p:nvPr/>
            </p:nvSpPr>
            <p:spPr>
              <a:xfrm>
                <a:off x="2060327" y="2108772"/>
                <a:ext cx="855260" cy="337279"/>
              </a:xfrm>
              <a:prstGeom prst="rightArrow">
                <a:avLst/>
              </a:prstGeom>
              <a:ln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5295D-AE9E-0145-45C1-9DEB2A3C398D}"/>
                  </a:ext>
                </a:extLst>
              </p:cNvPr>
              <p:cNvSpPr txBox="1"/>
              <p:nvPr/>
            </p:nvSpPr>
            <p:spPr>
              <a:xfrm>
                <a:off x="2142664" y="1648918"/>
                <a:ext cx="6905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Adjusted p-value &lt; 0.05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A9DD0B-9C62-9A1D-36A7-51547FB676C5}"/>
                  </a:ext>
                </a:extLst>
              </p:cNvPr>
              <p:cNvSpPr txBox="1"/>
              <p:nvPr/>
            </p:nvSpPr>
            <p:spPr>
              <a:xfrm>
                <a:off x="2596954" y="3475605"/>
                <a:ext cx="2208238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2000 genes annotated to function (e.g. DNA repair)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2000/20000 = </a:t>
                </a:r>
                <a:r>
                  <a:rPr lang="en-US" b="1" dirty="0"/>
                  <a:t>10%</a:t>
                </a:r>
              </a:p>
              <a:p>
                <a:endParaRPr lang="en-US" dirty="0"/>
              </a:p>
              <a:p>
                <a:r>
                  <a:rPr lang="en-US" dirty="0"/>
                  <a:t>(18,000 not annotated to DNA repair)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C1CF917-1BEA-6D39-0E5E-67D9EFD20FAE}"/>
                  </a:ext>
                </a:extLst>
              </p:cNvPr>
              <p:cNvCxnSpPr/>
              <p:nvPr/>
            </p:nvCxnSpPr>
            <p:spPr>
              <a:xfrm>
                <a:off x="1806315" y="4257207"/>
                <a:ext cx="681642" cy="0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4F4A47-0E7C-F350-72AA-6FCD182A68C4}"/>
                  </a:ext>
                </a:extLst>
              </p:cNvPr>
              <p:cNvSpPr txBox="1"/>
              <p:nvPr/>
            </p:nvSpPr>
            <p:spPr>
              <a:xfrm>
                <a:off x="6678118" y="1363541"/>
                <a:ext cx="2031167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 genes annotated to DNA repair</a:t>
                </a:r>
              </a:p>
              <a:p>
                <a:endParaRPr lang="en-US" dirty="0"/>
              </a:p>
              <a:p>
                <a:r>
                  <a:rPr lang="en-US" dirty="0"/>
                  <a:t>200/500 = </a:t>
                </a:r>
                <a:r>
                  <a:rPr lang="en-US" b="1" dirty="0"/>
                  <a:t>40%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(300 not annotated to DNA repair)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DFBB53C-0B0A-BB1B-1E6E-7EB4A0B2BA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7683" y="2163760"/>
                <a:ext cx="1178650" cy="2499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2196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5B4E2-F5F9-3037-A561-6DD3F056704D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chance?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98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DB4C8-8701-14D6-7966-F0E7B96E9242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change?</a:t>
                  </a:r>
                </a:p>
              </p:txBody>
            </p:sp>
          </p:grpSp>
        </p:grp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85204"/>
              </p:ext>
            </p:extLst>
          </p:nvPr>
        </p:nvGraphicFramePr>
        <p:xfrm>
          <a:off x="4172898" y="3202652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97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test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07239"/>
              </p:ext>
            </p:extLst>
          </p:nvPr>
        </p:nvGraphicFramePr>
        <p:xfrm>
          <a:off x="410367" y="1298900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821B88C-2933-E0EF-5864-75F0C71AB605}"/>
              </a:ext>
            </a:extLst>
          </p:cNvPr>
          <p:cNvSpPr txBox="1"/>
          <p:nvPr/>
        </p:nvSpPr>
        <p:spPr>
          <a:xfrm>
            <a:off x="5433934" y="1326630"/>
            <a:ext cx="3417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hypergeometric test to calculate the probability of having 200 or more DE annotated genes when 2000 of the 20,000 total genes are annotated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79265222-2BC7-9A6C-74FC-B46A6919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36" y="3247508"/>
            <a:ext cx="4445000" cy="13081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21" name="Picture 20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40BAB6D9-068C-5EE2-CC9F-9DB83164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97" y="2302946"/>
            <a:ext cx="2766830" cy="626634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2525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 reality, won’t just be doing one test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test all (or a lot) of the GO terms and other functional gene sets</a:t>
            </a:r>
          </a:p>
          <a:p>
            <a:pPr>
              <a:spcAft>
                <a:spcPts val="1200"/>
              </a:spcAft>
            </a:pPr>
            <a:r>
              <a:rPr lang="en-US" dirty="0"/>
              <a:t>Leads to problem of </a:t>
            </a:r>
            <a:r>
              <a:rPr lang="en-US" b="1" dirty="0"/>
              <a:t>multiple testing</a:t>
            </a:r>
          </a:p>
          <a:p>
            <a:pPr>
              <a:spcAft>
                <a:spcPts val="1200"/>
              </a:spcAft>
            </a:pPr>
            <a:r>
              <a:rPr lang="en-US" dirty="0"/>
              <a:t>If you test 10,000 GO terms with a significance threshold of &lt; 0.05 then you expect 500 terms to be significant simply by chance</a:t>
            </a:r>
          </a:p>
          <a:p>
            <a:pPr>
              <a:spcAft>
                <a:spcPts val="1200"/>
              </a:spcAft>
            </a:pPr>
            <a:r>
              <a:rPr lang="en-US" dirty="0"/>
              <a:t>Need to correct for multiple testing:</a:t>
            </a:r>
          </a:p>
          <a:p>
            <a:pPr lvl="1"/>
            <a:r>
              <a:rPr lang="en-US" dirty="0"/>
              <a:t>Bonferroni</a:t>
            </a:r>
          </a:p>
          <a:p>
            <a:pPr lvl="1"/>
            <a:r>
              <a:rPr lang="en-GB" dirty="0" err="1"/>
              <a:t>Benjamini</a:t>
            </a:r>
            <a:r>
              <a:rPr lang="en-GB" dirty="0"/>
              <a:t>–Hochberg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E0D5-BC4E-8A13-D2EA-8793F95A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1D8AB-D857-A00C-EF0F-38955450F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For urgent questions, either: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Use Zoom’s Chat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Unmute and ask</a:t>
            </a:r>
          </a:p>
          <a:p>
            <a:pPr>
              <a:spcBef>
                <a:spcPts val="1200"/>
              </a:spcBef>
            </a:pPr>
            <a:r>
              <a:rPr lang="en-US" dirty="0"/>
              <a:t>If you can wait, then ask on Slack and I’ll answer later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08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7256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Bonferroni is easiest to understand and most conservative</a:t>
            </a:r>
          </a:p>
          <a:p>
            <a:pPr>
              <a:spcAft>
                <a:spcPts val="1200"/>
              </a:spcAft>
            </a:pPr>
            <a:r>
              <a:rPr lang="en-US" dirty="0"/>
              <a:t>Simply multiply all p-values by the number of tests (i.e. functional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Get adjusted p-values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04F29-A069-B7AA-6F06-59E3D3A6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8373" y="2757091"/>
            <a:ext cx="2466780" cy="21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3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–Hochberg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Benjamini</a:t>
            </a:r>
            <a:r>
              <a:rPr lang="en-US" dirty="0"/>
              <a:t>–Hochberg is less conservative and assumes that all tests are statistically independent</a:t>
            </a:r>
          </a:p>
          <a:p>
            <a:pPr>
              <a:spcAft>
                <a:spcPts val="1200"/>
              </a:spcAft>
            </a:pPr>
            <a:r>
              <a:rPr lang="en-US" dirty="0"/>
              <a:t>Not true – many functional gene sets overlap:</a:t>
            </a:r>
          </a:p>
          <a:p>
            <a:pPr lvl="1"/>
            <a:r>
              <a:rPr lang="en-US" dirty="0"/>
              <a:t>e.g. GO terms are hierarchical so a term’s annotations are a subset of their parental annotations</a:t>
            </a:r>
          </a:p>
          <a:p>
            <a:pPr lvl="1"/>
            <a:r>
              <a:rPr lang="en-US" dirty="0"/>
              <a:t>e.g. similar pathways can appear in KEGG and </a:t>
            </a:r>
            <a:r>
              <a:rPr lang="en-US" dirty="0" err="1"/>
              <a:t>WikiPathways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e.g. some genes are co-expressed</a:t>
            </a:r>
          </a:p>
          <a:p>
            <a:pPr>
              <a:spcAft>
                <a:spcPts val="1200"/>
              </a:spcAft>
            </a:pPr>
            <a:r>
              <a:rPr lang="en-US" dirty="0"/>
              <a:t>Nevertheless, BH is widely and successfully used</a:t>
            </a:r>
          </a:p>
          <a:p>
            <a:pPr>
              <a:spcAft>
                <a:spcPts val="1200"/>
              </a:spcAft>
            </a:pPr>
            <a:r>
              <a:rPr lang="en-US" dirty="0"/>
              <a:t>Although </a:t>
            </a: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43% of papers surveyed failed to do multiple testing correction: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64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gene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Important to choose appropriate background gene set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only 4% of papers used an appropriate background (although most failed to specify what background was used):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Best to choose all genes that could have been captured in your experiment</a:t>
            </a:r>
          </a:p>
          <a:p>
            <a:pPr>
              <a:spcAft>
                <a:spcPts val="1200"/>
              </a:spcAft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All genes</a:t>
            </a:r>
          </a:p>
          <a:p>
            <a:pPr lvl="1"/>
            <a:r>
              <a:rPr lang="en-US" dirty="0"/>
              <a:t>All genes with non-zero total read count in DESeq2</a:t>
            </a:r>
          </a:p>
          <a:p>
            <a:pPr lvl="1"/>
            <a:r>
              <a:rPr lang="en-US" dirty="0"/>
              <a:t>All genes that pass DESeq2 independent filtering</a:t>
            </a:r>
          </a:p>
          <a:p>
            <a:pPr lvl="1"/>
            <a:r>
              <a:rPr lang="en-US" dirty="0"/>
              <a:t>All genes expressed in a particular tissue</a:t>
            </a:r>
          </a:p>
          <a:p>
            <a:pPr lvl="1"/>
            <a:r>
              <a:rPr lang="en-US" dirty="0"/>
              <a:t>All genes with annotations</a:t>
            </a:r>
          </a:p>
        </p:txBody>
      </p:sp>
    </p:spTree>
    <p:extLst>
      <p:ext uri="{BB962C8B-B14F-4D97-AF65-F5344CB8AC3E}">
        <p14:creationId xmlns:p14="http://schemas.microsoft.com/office/powerpoint/2010/main" val="254426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(or over-representation analysis) is just one method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 and tests are available,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(gene set enrichment analysis)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Binomial test</a:t>
            </a:r>
          </a:p>
          <a:p>
            <a:pPr>
              <a:spcAft>
                <a:spcPts val="1200"/>
              </a:spcAft>
            </a:pPr>
            <a:r>
              <a:rPr lang="en-US" dirty="0"/>
              <a:t>Concentrating on functional enrichment analysis because most widely used and most tools available</a:t>
            </a:r>
          </a:p>
        </p:txBody>
      </p:sp>
    </p:spTree>
    <p:extLst>
      <p:ext uri="{BB962C8B-B14F-4D97-AF65-F5344CB8AC3E}">
        <p14:creationId xmlns:p14="http://schemas.microsoft.com/office/powerpoint/2010/main" val="176164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Improves statistical power as you effectively sum up counts from the multiple genes in a functional gene set</a:t>
            </a:r>
          </a:p>
          <a:p>
            <a:pPr>
              <a:spcAft>
                <a:spcPts val="1200"/>
              </a:spcAft>
            </a:pPr>
            <a:r>
              <a:rPr lang="en-US" dirty="0"/>
              <a:t>Improves statistical power as there are usually fewer functional annotations than genes, so less multiple testing correction is needed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are easier to interpret because they are familiar concepts like “DNA repair” rather than obscure gene names</a:t>
            </a:r>
          </a:p>
          <a:p>
            <a:pPr>
              <a:spcAft>
                <a:spcPts val="1200"/>
              </a:spcAft>
            </a:pPr>
            <a:r>
              <a:rPr lang="en-US" dirty="0"/>
              <a:t>Diverse data (e.g. RNA-seq, proteomics) can be integrated because they map to common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may be more comparable to related data because results are projected to a smaller set of functional annotations</a:t>
            </a:r>
          </a:p>
        </p:txBody>
      </p:sp>
    </p:spTree>
    <p:extLst>
      <p:ext uri="{BB962C8B-B14F-4D97-AF65-F5344CB8AC3E}">
        <p14:creationId xmlns:p14="http://schemas.microsoft.com/office/powerpoint/2010/main" val="75531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Terms or pathways with few genes are unlikely to ever be enriched</a:t>
            </a:r>
          </a:p>
          <a:p>
            <a:pPr>
              <a:spcAft>
                <a:spcPts val="1200"/>
              </a:spcAft>
            </a:pPr>
            <a:r>
              <a:rPr lang="en-US" dirty="0"/>
              <a:t>Hypergeometric test is more likely to identify larger functional gene sets (e.g. pathways with many genes) as significant</a:t>
            </a:r>
          </a:p>
          <a:p>
            <a:pPr>
              <a:spcAft>
                <a:spcPts val="1200"/>
              </a:spcAft>
            </a:pPr>
            <a:r>
              <a:rPr lang="en-US" dirty="0"/>
              <a:t>Genes with multiple functions can lead to enrichment of multiple terms/pathways, some of which aren’t relevant</a:t>
            </a:r>
          </a:p>
          <a:p>
            <a:pPr>
              <a:spcAft>
                <a:spcPts val="1200"/>
              </a:spcAft>
            </a:pPr>
            <a:r>
              <a:rPr lang="en-US" dirty="0"/>
              <a:t>Databases are (obviously) biased towards genes with annotation so unannotated genes (e.g. many non-coding RNA genes) are invisible to functional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1135242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based on disadvantages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human RNA-seq data, consider excluding functional gene sets with &lt; 10 genes and &gt; 500 genes</a:t>
            </a:r>
          </a:p>
          <a:p>
            <a:pPr>
              <a:spcAft>
                <a:spcPts val="1200"/>
              </a:spcAft>
            </a:pPr>
            <a:r>
              <a:rPr lang="en-US" dirty="0"/>
              <a:t>Former are unlikely to ever be significant and latter are too likely to be significant and will often be better represented by other more specific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Always think about your own experiment: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is apoptosis enrichment expected or a symptom of a problem during sample preparation</a:t>
            </a:r>
          </a:p>
        </p:txBody>
      </p:sp>
    </p:spTree>
    <p:extLst>
      <p:ext uri="{BB962C8B-B14F-4D97-AF65-F5344CB8AC3E}">
        <p14:creationId xmlns:p14="http://schemas.microsoft.com/office/powerpoint/2010/main" val="332909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C454-0D87-23B3-E31A-019BF52B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4D00-DDB4-0B72-060A-8DFA3A0A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89360"/>
            <a:ext cx="8520600" cy="2100391"/>
          </a:xfrm>
        </p:spPr>
        <p:txBody>
          <a:bodyPr>
            <a:normAutofit/>
          </a:bodyPr>
          <a:lstStyle/>
          <a:p>
            <a:r>
              <a:rPr lang="en-US" sz="2800" dirty="0"/>
              <a:t>Quiz on </a:t>
            </a:r>
            <a:r>
              <a:rPr lang="en-US" sz="2800" dirty="0" err="1"/>
              <a:t>Mentimeter</a:t>
            </a:r>
            <a:r>
              <a:rPr lang="en-US" sz="2800" dirty="0"/>
              <a:t> (</a:t>
            </a:r>
            <a:r>
              <a:rPr lang="en-US" sz="2800" dirty="0">
                <a:hlinkClick r:id="rId2"/>
              </a:rPr>
              <a:t>www.menti.com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4006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6844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Many, many functional enrichment analysis tools exist</a:t>
            </a:r>
          </a:p>
          <a:p>
            <a:pPr>
              <a:spcAft>
                <a:spcPts val="1200"/>
              </a:spcAft>
            </a:pPr>
            <a:r>
              <a:rPr lang="en-US" dirty="0"/>
              <a:t>Many are created, published and then never updated</a:t>
            </a:r>
          </a:p>
          <a:p>
            <a:pPr>
              <a:spcAft>
                <a:spcPts val="1200"/>
              </a:spcAft>
            </a:pPr>
            <a:r>
              <a:rPr lang="en-US" dirty="0"/>
              <a:t>Best to choose a well used tool</a:t>
            </a:r>
          </a:p>
          <a:p>
            <a:pPr>
              <a:spcAft>
                <a:spcPts val="1200"/>
              </a:spcAft>
            </a:pPr>
            <a:r>
              <a:rPr lang="en-US" dirty="0"/>
              <a:t>Using </a:t>
            </a:r>
            <a:r>
              <a:rPr lang="en-US" dirty="0" err="1"/>
              <a:t>g:Profiler</a:t>
            </a:r>
            <a:r>
              <a:rPr lang="en-US" dirty="0"/>
              <a:t> because:</a:t>
            </a:r>
          </a:p>
          <a:p>
            <a:pPr lvl="1"/>
            <a:r>
              <a:rPr lang="en-US" dirty="0"/>
              <a:t>Consistently and regularly updated over many years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Well documented</a:t>
            </a:r>
          </a:p>
          <a:p>
            <a:pPr lvl="1"/>
            <a:r>
              <a:rPr lang="en-US" dirty="0"/>
              <a:t>Has advanced features, like simultaneous analysis of multiple lists</a:t>
            </a:r>
          </a:p>
          <a:p>
            <a:pPr lvl="1"/>
            <a:r>
              <a:rPr lang="en-US" dirty="0"/>
              <a:t>Has web interface but also an API with supported R and Python packages</a:t>
            </a:r>
          </a:p>
          <a:p>
            <a:pPr lvl="1"/>
            <a:r>
              <a:rPr lang="en-US" dirty="0"/>
              <a:t>Covers nearly 800 species/strains/varieties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CB3343B-8B4F-CED4-8689-A3E9B61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45" y="2763604"/>
            <a:ext cx="3066946" cy="8372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7034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5601920" cy="380927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Other tools are available (and good):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Enrichr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maayanlab.cloud/Enrichr/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Web-based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Similar to </a:t>
            </a:r>
            <a:r>
              <a:rPr lang="en-US" dirty="0" err="1"/>
              <a:t>g:Profiler</a:t>
            </a:r>
            <a:endParaRPr lang="en-US" dirty="0"/>
          </a:p>
          <a:p>
            <a:pPr lvl="2">
              <a:spcAft>
                <a:spcPts val="1200"/>
              </a:spcAft>
            </a:pPr>
            <a:r>
              <a:rPr lang="en-US" dirty="0"/>
              <a:t>Only human, mouse, fly, yeast, worm and zebrafish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</a:t>
            </a:r>
            <a:r>
              <a:rPr lang="en-US" dirty="0">
                <a:hlinkClick r:id="rId3"/>
              </a:rPr>
              <a:t>www.gsea-msigdb.org/gsea/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Desktop software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Implements GSEA method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Works on whole genome ranked gene lists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Looks for gene sets enriched at top or bottom of your ranked list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p-values computed by permutating ranked lists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DC66C05-0276-2C2B-19F9-4B01F55C0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67" y="1599784"/>
            <a:ext cx="2364728" cy="5793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31DA62E-303D-3BB3-FC22-CF91CDA1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38" y="2498093"/>
            <a:ext cx="2358557" cy="23585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11673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83A-E8EE-DF9F-72E6-5FF8B53A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D3A93-4C3C-613B-A3F9-6153A02E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39592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Starting point for today: </a:t>
            </a:r>
            <a:r>
              <a:rPr lang="en-US" b="1" dirty="0"/>
              <a:t>gene list of interest</a:t>
            </a:r>
          </a:p>
          <a:p>
            <a:pPr>
              <a:spcAft>
                <a:spcPts val="1200"/>
              </a:spcAft>
            </a:pPr>
            <a:r>
              <a:rPr lang="en-US" dirty="0"/>
              <a:t>Most likely from RNA-seq differential expression analysis</a:t>
            </a:r>
          </a:p>
          <a:p>
            <a:pPr>
              <a:spcAft>
                <a:spcPts val="1200"/>
              </a:spcAft>
            </a:pPr>
            <a:r>
              <a:rPr lang="en-US" dirty="0"/>
              <a:t>But could be a list from any other analysis:</a:t>
            </a:r>
          </a:p>
          <a:p>
            <a:pPr lvl="1"/>
            <a:r>
              <a:rPr lang="en-US" dirty="0"/>
              <a:t>Clustering genes with similar expression profiles</a:t>
            </a:r>
          </a:p>
          <a:p>
            <a:pPr lvl="1"/>
            <a:r>
              <a:rPr lang="en-US" dirty="0"/>
              <a:t>Microarray analysis</a:t>
            </a:r>
          </a:p>
          <a:p>
            <a:pPr lvl="1"/>
            <a:r>
              <a:rPr lang="en-US" dirty="0"/>
              <a:t>Quantitative proteomics</a:t>
            </a:r>
          </a:p>
          <a:p>
            <a:pPr lvl="1"/>
            <a:r>
              <a:rPr lang="en-US" dirty="0"/>
              <a:t>Differential methylation analysis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A1ABF1-119A-27BE-CF62-F78AC569D58E}"/>
              </a:ext>
            </a:extLst>
          </p:cNvPr>
          <p:cNvGrpSpPr/>
          <p:nvPr/>
        </p:nvGrpSpPr>
        <p:grpSpPr>
          <a:xfrm>
            <a:off x="5329003" y="1337027"/>
            <a:ext cx="3635115" cy="3127959"/>
            <a:chOff x="5329003" y="1337027"/>
            <a:chExt cx="3635115" cy="312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1FE19E-909F-1B32-2112-BFF55B85FBE1}"/>
                </a:ext>
              </a:extLst>
            </p:cNvPr>
            <p:cNvGrpSpPr/>
            <p:nvPr/>
          </p:nvGrpSpPr>
          <p:grpSpPr>
            <a:xfrm>
              <a:off x="5966085" y="1337027"/>
              <a:ext cx="2998033" cy="1473035"/>
              <a:chOff x="5966085" y="1306789"/>
              <a:chExt cx="2998033" cy="1473035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764F9C4F-73E2-36D2-DF66-5BB800E6A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6085" y="1306789"/>
                <a:ext cx="2998033" cy="1257591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70BAD-DE61-7CF2-05FE-386A3C6DD617}"/>
                  </a:ext>
                </a:extLst>
              </p:cNvPr>
              <p:cNvSpPr txBox="1"/>
              <p:nvPr/>
            </p:nvSpPr>
            <p:spPr>
              <a:xfrm>
                <a:off x="5966085" y="2564380"/>
                <a:ext cx="28031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From: Simon Andrews</a:t>
                </a:r>
              </a:p>
            </p:txBody>
          </p:sp>
        </p:grpSp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BA8037CD-FC1E-D883-56B2-092E28AE7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085" y="3161493"/>
              <a:ext cx="2998033" cy="130349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1CEBD1A-40A1-123E-D260-24825DCA7955}"/>
                </a:ext>
              </a:extLst>
            </p:cNvPr>
            <p:cNvSpPr/>
            <p:nvPr/>
          </p:nvSpPr>
          <p:spPr>
            <a:xfrm rot="1620755">
              <a:off x="5329003" y="3087974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496A8D-AF34-D0D7-9B9C-138E5E8227A8}"/>
                </a:ext>
              </a:extLst>
            </p:cNvPr>
            <p:cNvSpPr/>
            <p:nvPr/>
          </p:nvSpPr>
          <p:spPr>
            <a:xfrm>
              <a:off x="5329003" y="1857897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60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g:Profiler</a:t>
            </a:r>
            <a:r>
              <a:rPr lang="en-US" dirty="0"/>
              <a:t> uses </a:t>
            </a:r>
            <a:r>
              <a:rPr lang="en-US" dirty="0" err="1"/>
              <a:t>Ensembl</a:t>
            </a:r>
            <a:r>
              <a:rPr lang="en-US" dirty="0"/>
              <a:t> as its primary data source (specifically,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/>
              <a:t>Tracks </a:t>
            </a:r>
            <a:r>
              <a:rPr lang="en-US" dirty="0" err="1"/>
              <a:t>Ensembl</a:t>
            </a:r>
            <a:r>
              <a:rPr lang="en-US" dirty="0"/>
              <a:t> release schedule (every three or four months) but with delay of weeks or months</a:t>
            </a:r>
          </a:p>
          <a:p>
            <a:pPr>
              <a:spcAft>
                <a:spcPts val="1200"/>
              </a:spcAft>
            </a:pPr>
            <a:r>
              <a:rPr lang="en-US" dirty="0"/>
              <a:t>Since last month, </a:t>
            </a:r>
            <a:r>
              <a:rPr lang="en-US" dirty="0" err="1"/>
              <a:t>g:Profiler</a:t>
            </a:r>
            <a:r>
              <a:rPr lang="en-US" dirty="0"/>
              <a:t> had been using </a:t>
            </a:r>
            <a:r>
              <a:rPr lang="en-US" dirty="0" err="1"/>
              <a:t>Ensembl</a:t>
            </a:r>
            <a:r>
              <a:rPr lang="en-US" dirty="0"/>
              <a:t> 112, which came out in May last year</a:t>
            </a:r>
          </a:p>
          <a:p>
            <a:pPr>
              <a:spcAft>
                <a:spcPts val="1200"/>
              </a:spcAft>
            </a:pPr>
            <a:r>
              <a:rPr lang="en-US" dirty="0"/>
              <a:t>Recommend using </a:t>
            </a:r>
            <a:r>
              <a:rPr lang="en-US" dirty="0" err="1"/>
              <a:t>Ensembl</a:t>
            </a:r>
            <a:r>
              <a:rPr lang="en-US" dirty="0"/>
              <a:t> IDs as input, but not essential</a:t>
            </a:r>
          </a:p>
        </p:txBody>
      </p:sp>
    </p:spTree>
    <p:extLst>
      <p:ext uri="{BB962C8B-B14F-4D97-AF65-F5344CB8AC3E}">
        <p14:creationId xmlns:p14="http://schemas.microsoft.com/office/powerpoint/2010/main" val="302773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85ECE-074E-1F63-923A-7052B34F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123824"/>
            <a:ext cx="7772400" cy="39334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04127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four tools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5E4011-255C-21ED-ACB3-D192B698314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6A986A0-1F3B-5EB3-B601-AAF0278526F9}"/>
                </a:ext>
              </a:extLst>
            </p:cNvPr>
            <p:cNvSpPr/>
            <p:nvPr/>
          </p:nvSpPr>
          <p:spPr>
            <a:xfrm>
              <a:off x="685800" y="1566472"/>
              <a:ext cx="7772400" cy="43471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878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gene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A9C42C-A799-996F-BEE9-F524B98AD5A0}"/>
              </a:ext>
            </a:extLst>
          </p:cNvPr>
          <p:cNvGrpSpPr/>
          <p:nvPr/>
        </p:nvGrpSpPr>
        <p:grpSpPr>
          <a:xfrm>
            <a:off x="584616" y="1123824"/>
            <a:ext cx="7873584" cy="3953669"/>
            <a:chOff x="584616" y="1123824"/>
            <a:chExt cx="7873584" cy="39536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17678C6-159E-8BC1-9F62-C4ED7C3104F2}"/>
                </a:ext>
              </a:extLst>
            </p:cNvPr>
            <p:cNvSpPr/>
            <p:nvPr/>
          </p:nvSpPr>
          <p:spPr>
            <a:xfrm>
              <a:off x="584616" y="1963711"/>
              <a:ext cx="3927423" cy="311378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A843D1-0B16-5138-B833-CFDBF168F17D}"/>
              </a:ext>
            </a:extLst>
          </p:cNvPr>
          <p:cNvSpPr txBox="1"/>
          <p:nvPr/>
        </p:nvSpPr>
        <p:spPr>
          <a:xfrm>
            <a:off x="5096656" y="2488367"/>
            <a:ext cx="3275351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101 identifiers </a:t>
            </a:r>
            <a:r>
              <a:rPr lang="en-US" dirty="0" err="1"/>
              <a:t>recognised</a:t>
            </a:r>
            <a:r>
              <a:rPr lang="en-US" dirty="0"/>
              <a:t> for human</a:t>
            </a:r>
          </a:p>
          <a:p>
            <a:endParaRPr lang="en-US" dirty="0"/>
          </a:p>
          <a:p>
            <a:r>
              <a:rPr lang="en-US" dirty="0"/>
              <a:t>80 for mouse; 96 for zebrafish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EC613FB6-2323-5C24-6256-437733C02E16}"/>
              </a:ext>
            </a:extLst>
          </p:cNvPr>
          <p:cNvSpPr/>
          <p:nvPr/>
        </p:nvSpPr>
        <p:spPr>
          <a:xfrm>
            <a:off x="4613223" y="2683239"/>
            <a:ext cx="400987" cy="284813"/>
          </a:xfrm>
          <a:prstGeom prst="leftArrow">
            <a:avLst/>
          </a:prstGeom>
          <a:ln w="19050">
            <a:solidFill>
              <a:srgbClr val="0D353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45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options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F197A6-E751-9E85-4BF7-EA3B5AC8ACD1}"/>
              </a:ext>
            </a:extLst>
          </p:cNvPr>
          <p:cNvGrpSpPr/>
          <p:nvPr/>
        </p:nvGrpSpPr>
        <p:grpSpPr>
          <a:xfrm>
            <a:off x="685800" y="1123824"/>
            <a:ext cx="7772400" cy="3933428"/>
            <a:chOff x="685800" y="1123824"/>
            <a:chExt cx="7772400" cy="3933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3824"/>
              <a:ext cx="7772400" cy="39334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F9BE5B5-F0E5-DC07-F6A9-3AAB3FDA97A1}"/>
                </a:ext>
              </a:extLst>
            </p:cNvPr>
            <p:cNvSpPr/>
            <p:nvPr/>
          </p:nvSpPr>
          <p:spPr>
            <a:xfrm>
              <a:off x="4572000" y="2151088"/>
              <a:ext cx="3814997" cy="127416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D76418-196C-8B7E-C0C1-5A64E6E34147}"/>
                </a:ext>
              </a:extLst>
            </p:cNvPr>
            <p:cNvSpPr txBox="1"/>
            <p:nvPr/>
          </p:nvSpPr>
          <p:spPr>
            <a:xfrm>
              <a:off x="981856" y="2752131"/>
              <a:ext cx="3147935" cy="954107"/>
            </a:xfrm>
            <a:prstGeom prst="rect">
              <a:avLst/>
            </a:prstGeom>
            <a:noFill/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794 species/strains/varieties in current release</a:t>
              </a:r>
            </a:p>
            <a:p>
              <a:endParaRPr lang="en-US" dirty="0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F5DA55AD-C557-C321-D2E9-B4B29806B74E}"/>
                </a:ext>
              </a:extLst>
            </p:cNvPr>
            <p:cNvSpPr/>
            <p:nvPr/>
          </p:nvSpPr>
          <p:spPr>
            <a:xfrm rot="19389883">
              <a:off x="4188946" y="2830616"/>
              <a:ext cx="323902" cy="186430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804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advanced options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A23AFC-CC77-8A86-7145-9EB6B4C7C33B}"/>
              </a:ext>
            </a:extLst>
          </p:cNvPr>
          <p:cNvGrpSpPr/>
          <p:nvPr/>
        </p:nvGrpSpPr>
        <p:grpSpPr>
          <a:xfrm>
            <a:off x="831954" y="1246392"/>
            <a:ext cx="7480093" cy="3827777"/>
            <a:chOff x="831954" y="1246392"/>
            <a:chExt cx="7480093" cy="38277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94A94B-5225-C59B-26CE-B5451F6FA907}"/>
                </a:ext>
              </a:extLst>
            </p:cNvPr>
            <p:cNvGrpSpPr/>
            <p:nvPr/>
          </p:nvGrpSpPr>
          <p:grpSpPr>
            <a:xfrm>
              <a:off x="853040" y="1246392"/>
              <a:ext cx="7459007" cy="3827777"/>
              <a:chOff x="853040" y="1246392"/>
              <a:chExt cx="7459007" cy="382777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714BCFF-4C2E-F794-90F1-4F520972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853040" y="1246392"/>
                <a:ext cx="7437918" cy="3782105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801D234-BEB4-9119-DE68-4563B27F57D7}"/>
                  </a:ext>
                </a:extLst>
              </p:cNvPr>
              <p:cNvSpPr/>
              <p:nvPr/>
            </p:nvSpPr>
            <p:spPr>
              <a:xfrm>
                <a:off x="4581851" y="2638268"/>
                <a:ext cx="3730196" cy="243590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2B5AA1-17AD-18FD-1AFC-DB1CCA361903}"/>
                </a:ext>
              </a:extLst>
            </p:cNvPr>
            <p:cNvSpPr txBox="1"/>
            <p:nvPr/>
          </p:nvSpPr>
          <p:spPr>
            <a:xfrm>
              <a:off x="831954" y="3050499"/>
              <a:ext cx="3087974" cy="1815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g:SCS</a:t>
              </a:r>
              <a:r>
                <a:rPr lang="en-US" dirty="0"/>
                <a:t> – “Set Counts and Sizes”</a:t>
              </a:r>
            </a:p>
            <a:p>
              <a:endParaRPr lang="en-US" dirty="0"/>
            </a:p>
            <a:p>
              <a:r>
                <a:rPr lang="en-US" dirty="0"/>
                <a:t>Accounts for hierarchical nature of GO</a:t>
              </a:r>
            </a:p>
            <a:p>
              <a:endParaRPr lang="en-US" dirty="0"/>
            </a:p>
            <a:p>
              <a:r>
                <a:rPr lang="en-US" dirty="0"/>
                <a:t>Less conservative than Bonferroni but more conservative than </a:t>
              </a:r>
              <a:r>
                <a:rPr lang="en-US" dirty="0" err="1"/>
                <a:t>Benjamini</a:t>
              </a:r>
              <a:r>
                <a:rPr lang="en-US" dirty="0"/>
                <a:t>-Hochberg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FCD5F33-E6CE-DC21-3065-DE9DEA6DC6BB}"/>
                </a:ext>
              </a:extLst>
            </p:cNvPr>
            <p:cNvSpPr/>
            <p:nvPr/>
          </p:nvSpPr>
          <p:spPr>
            <a:xfrm>
              <a:off x="4029784" y="3958440"/>
              <a:ext cx="442210" cy="337613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989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77775D-6ADD-D496-57DE-116830C5CF04}"/>
              </a:ext>
            </a:extLst>
          </p:cNvPr>
          <p:cNvGrpSpPr/>
          <p:nvPr/>
        </p:nvGrpSpPr>
        <p:grpSpPr>
          <a:xfrm>
            <a:off x="179882" y="1017725"/>
            <a:ext cx="8716780" cy="4125775"/>
            <a:chOff x="179882" y="1017725"/>
            <a:chExt cx="8716780" cy="41257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03DD601-E510-BB0A-38A8-871E784D0975}"/>
                </a:ext>
              </a:extLst>
            </p:cNvPr>
            <p:cNvGrpSpPr/>
            <p:nvPr/>
          </p:nvGrpSpPr>
          <p:grpSpPr>
            <a:xfrm>
              <a:off x="179882" y="1084581"/>
              <a:ext cx="8716780" cy="3992062"/>
              <a:chOff x="179882" y="1084581"/>
              <a:chExt cx="8716780" cy="399206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07EFEAA-84B9-3912-BDFA-4A3C96F9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0835" y="1084581"/>
                <a:ext cx="3537107" cy="3992062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EB6185-7168-F0AA-F1D5-1A10529FF5FE}"/>
                  </a:ext>
                </a:extLst>
              </p:cNvPr>
              <p:cNvSpPr txBox="1"/>
              <p:nvPr/>
            </p:nvSpPr>
            <p:spPr>
              <a:xfrm>
                <a:off x="179882" y="1617643"/>
                <a:ext cx="2188564" cy="1600438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 data sources</a:t>
                </a:r>
              </a:p>
              <a:p>
                <a:endParaRPr lang="en-US" dirty="0"/>
              </a:p>
              <a:p>
                <a:r>
                  <a:rPr lang="en-US" dirty="0"/>
                  <a:t>(or 11 if count GO as three separate sources)</a:t>
                </a:r>
              </a:p>
              <a:p>
                <a:endParaRPr lang="en-US" dirty="0"/>
              </a:p>
              <a:p>
                <a:r>
                  <a:rPr lang="en-US" dirty="0"/>
                  <a:t>All 9 not available for all species</a:t>
                </a:r>
              </a:p>
            </p:txBody>
          </p:sp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131CD1CD-2570-2735-F253-B52167344C95}"/>
                  </a:ext>
                </a:extLst>
              </p:cNvPr>
              <p:cNvSpPr/>
              <p:nvPr/>
            </p:nvSpPr>
            <p:spPr>
              <a:xfrm>
                <a:off x="2403813" y="1999074"/>
                <a:ext cx="245294" cy="247338"/>
              </a:xfrm>
              <a:prstGeom prst="righ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5BDE4-1D50-6F4E-8D1E-159E24D142BA}"/>
                  </a:ext>
                </a:extLst>
              </p:cNvPr>
              <p:cNvSpPr txBox="1"/>
              <p:nvPr/>
            </p:nvSpPr>
            <p:spPr>
              <a:xfrm>
                <a:off x="6795254" y="1484026"/>
                <a:ext cx="2101408" cy="2893100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exclude GO IEA evidence term (inferred from electronic annotation)</a:t>
                </a:r>
              </a:p>
              <a:p>
                <a:endParaRPr lang="en-US" dirty="0"/>
              </a:p>
              <a:p>
                <a:r>
                  <a:rPr lang="en-US" dirty="0"/>
                  <a:t>But often as reliable as human annotation (</a:t>
                </a:r>
                <a:r>
                  <a:rPr lang="en-US" dirty="0" err="1"/>
                  <a:t>Škunca</a:t>
                </a:r>
                <a:r>
                  <a:rPr lang="en-US" dirty="0"/>
                  <a:t> </a:t>
                </a:r>
                <a:r>
                  <a:rPr lang="en-US" i="1" dirty="0"/>
                  <a:t>et al.</a:t>
                </a:r>
                <a:r>
                  <a:rPr lang="en-US" dirty="0"/>
                  <a:t> 2012)</a:t>
                </a:r>
              </a:p>
              <a:p>
                <a:endParaRPr lang="en-US" dirty="0"/>
              </a:p>
              <a:p>
                <a:r>
                  <a:rPr lang="en-US" dirty="0"/>
                  <a:t>Suggest running with and without if using human or model organisms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CFCC106A-C3B9-8C40-AFB7-6778E2A2B8B3}"/>
                  </a:ext>
                </a:extLst>
              </p:cNvPr>
              <p:cNvSpPr/>
              <p:nvPr/>
            </p:nvSpPr>
            <p:spPr>
              <a:xfrm>
                <a:off x="6449671" y="2246412"/>
                <a:ext cx="296459" cy="299803"/>
              </a:xfrm>
              <a:prstGeom prst="lef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9D16ED4-FD86-2612-1C5F-44D8699953F3}"/>
                </a:ext>
              </a:extLst>
            </p:cNvPr>
            <p:cNvSpPr/>
            <p:nvPr/>
          </p:nvSpPr>
          <p:spPr>
            <a:xfrm>
              <a:off x="2698230" y="1017725"/>
              <a:ext cx="3702319" cy="4125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825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bring your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FC8F22-D20F-6D91-93E5-D9D0EA3C6FAB}"/>
              </a:ext>
            </a:extLst>
          </p:cNvPr>
          <p:cNvGrpSpPr/>
          <p:nvPr/>
        </p:nvGrpSpPr>
        <p:grpSpPr>
          <a:xfrm>
            <a:off x="1500724" y="1155422"/>
            <a:ext cx="6339132" cy="3821312"/>
            <a:chOff x="1500724" y="1155422"/>
            <a:chExt cx="6339132" cy="38213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0D7E7C-9F40-50CC-8B84-7F70DA27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500724" y="1155422"/>
              <a:ext cx="6142551" cy="374157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A7B37E-A483-A99B-9900-F8EDB119C29F}"/>
                </a:ext>
              </a:extLst>
            </p:cNvPr>
            <p:cNvSpPr/>
            <p:nvPr/>
          </p:nvSpPr>
          <p:spPr>
            <a:xfrm>
              <a:off x="4504544" y="2788170"/>
              <a:ext cx="3335312" cy="218856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8007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documentation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020714-A0C8-2E9B-ED74-228A366CBE05}"/>
              </a:ext>
            </a:extLst>
          </p:cNvPr>
          <p:cNvGrpSpPr/>
          <p:nvPr/>
        </p:nvGrpSpPr>
        <p:grpSpPr>
          <a:xfrm>
            <a:off x="702917" y="1253955"/>
            <a:ext cx="7738166" cy="3731022"/>
            <a:chOff x="702917" y="1253955"/>
            <a:chExt cx="7738166" cy="3731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C07F51-EC4A-E0F8-57A4-7611C35C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02917" y="1253955"/>
              <a:ext cx="7738166" cy="373102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1DEE0C-CC1E-0172-42EC-148AA299389A}"/>
                </a:ext>
              </a:extLst>
            </p:cNvPr>
            <p:cNvSpPr/>
            <p:nvPr/>
          </p:nvSpPr>
          <p:spPr>
            <a:xfrm>
              <a:off x="4264702" y="1253955"/>
              <a:ext cx="831954" cy="35748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212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archives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8E9F41-2E4A-0C8E-AB47-01C4EF76F584}"/>
              </a:ext>
            </a:extLst>
          </p:cNvPr>
          <p:cNvGrpSpPr/>
          <p:nvPr/>
        </p:nvGrpSpPr>
        <p:grpSpPr>
          <a:xfrm>
            <a:off x="1254191" y="1240379"/>
            <a:ext cx="6635617" cy="3663818"/>
            <a:chOff x="1254191" y="1240379"/>
            <a:chExt cx="6635617" cy="36638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0E475-110D-AAF7-6D0B-EB344776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254191" y="1245734"/>
              <a:ext cx="6635617" cy="365846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51F752-B187-BC7D-14BE-7FA82D6B5DF2}"/>
                </a:ext>
              </a:extLst>
            </p:cNvPr>
            <p:cNvSpPr/>
            <p:nvPr/>
          </p:nvSpPr>
          <p:spPr>
            <a:xfrm>
              <a:off x="2758314" y="1240379"/>
              <a:ext cx="498764" cy="32609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99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8765-BE36-A383-D482-3CD050D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Unranked or ranked gene list?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D2906-859E-9F7A-4F58-368213DE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Gene list can be:</a:t>
            </a:r>
          </a:p>
          <a:p>
            <a:pPr lvl="1"/>
            <a:r>
              <a:rPr lang="en-US" dirty="0"/>
              <a:t>Unranked (e.g. genes with somatic mutations in cancer sample)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Ranked (e.g. sensitivity in a CRISPR screen)</a:t>
            </a:r>
          </a:p>
          <a:p>
            <a:pPr>
              <a:spcAft>
                <a:spcPts val="1200"/>
              </a:spcAft>
            </a:pPr>
            <a:r>
              <a:rPr lang="en-US" dirty="0"/>
              <a:t>RNA-seq differential expression analysis produces ranked lists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are ordered by a score or metric:</a:t>
            </a:r>
          </a:p>
          <a:p>
            <a:pPr lvl="1"/>
            <a:r>
              <a:rPr lang="en-US" dirty="0"/>
              <a:t>e.g. adjusted p-value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log</a:t>
            </a:r>
            <a:r>
              <a:rPr lang="en-US" baseline="-25000" dirty="0"/>
              <a:t>2</a:t>
            </a:r>
            <a:r>
              <a:rPr lang="en-US" dirty="0"/>
              <a:t> fold change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can also have a threshold applied: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adjusted p-value &lt; 0.05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BFE89D-3FF1-A22D-9682-2966759B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68" y="1297120"/>
            <a:ext cx="1327937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AF75A09-E693-BF2C-0FF2-1A9B39CD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75" y="3121805"/>
            <a:ext cx="1699924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58050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API and libraries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E553E1-04F4-A331-A65C-82101C37F3B0}"/>
              </a:ext>
            </a:extLst>
          </p:cNvPr>
          <p:cNvGrpSpPr/>
          <p:nvPr/>
        </p:nvGrpSpPr>
        <p:grpSpPr>
          <a:xfrm>
            <a:off x="695650" y="1190420"/>
            <a:ext cx="7772400" cy="3646477"/>
            <a:chOff x="695650" y="1190420"/>
            <a:chExt cx="7772400" cy="36464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3F7B8D-2767-5F56-6A9F-7A9E9FF7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95650" y="1190420"/>
              <a:ext cx="7772400" cy="3646477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FAECB62-1B47-7884-CFB0-9CA0420F3907}"/>
                </a:ext>
              </a:extLst>
            </p:cNvPr>
            <p:cNvSpPr/>
            <p:nvPr/>
          </p:nvSpPr>
          <p:spPr>
            <a:xfrm>
              <a:off x="3395273" y="1190420"/>
              <a:ext cx="884419" cy="35833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718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38B648-CC68-4A34-0F42-2935CE7A2CCE}"/>
              </a:ext>
            </a:extLst>
          </p:cNvPr>
          <p:cNvGrpSpPr/>
          <p:nvPr/>
        </p:nvGrpSpPr>
        <p:grpSpPr>
          <a:xfrm>
            <a:off x="685800" y="1295974"/>
            <a:ext cx="7772400" cy="3541936"/>
            <a:chOff x="685800" y="1295974"/>
            <a:chExt cx="7772400" cy="35419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F34561-9FE7-5EE3-6494-3E2A9FAD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295974"/>
              <a:ext cx="7772400" cy="3541936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83447D-D93E-6406-FEB6-AB831A0AEF8A}"/>
                </a:ext>
              </a:extLst>
            </p:cNvPr>
            <p:cNvSpPr/>
            <p:nvPr/>
          </p:nvSpPr>
          <p:spPr>
            <a:xfrm>
              <a:off x="693295" y="1318459"/>
              <a:ext cx="603354" cy="28042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417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detailed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F3FE6-0718-BD15-2F7F-D91963BB401C}"/>
              </a:ext>
            </a:extLst>
          </p:cNvPr>
          <p:cNvGrpSpPr/>
          <p:nvPr/>
        </p:nvGrpSpPr>
        <p:grpSpPr>
          <a:xfrm>
            <a:off x="1470201" y="1117724"/>
            <a:ext cx="6203597" cy="3943330"/>
            <a:chOff x="1470201" y="1117724"/>
            <a:chExt cx="6203597" cy="39433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52ACD9-8F69-9EB7-97BE-B62B2D60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470201" y="1117724"/>
              <a:ext cx="6203597" cy="39433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D5202A-B8F5-BD02-0EF0-B48F6841E5C6}"/>
                </a:ext>
              </a:extLst>
            </p:cNvPr>
            <p:cNvSpPr/>
            <p:nvPr/>
          </p:nvSpPr>
          <p:spPr>
            <a:xfrm>
              <a:off x="1963712" y="1117724"/>
              <a:ext cx="749508" cy="26137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631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GO context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337D6-9F0E-FCD4-B51B-A81E4414334E}"/>
              </a:ext>
            </a:extLst>
          </p:cNvPr>
          <p:cNvGrpSpPr/>
          <p:nvPr/>
        </p:nvGrpSpPr>
        <p:grpSpPr>
          <a:xfrm>
            <a:off x="685800" y="1121646"/>
            <a:ext cx="7772400" cy="3848930"/>
            <a:chOff x="685800" y="1121646"/>
            <a:chExt cx="7772400" cy="38489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DE8983-ABD0-A332-194C-361C14D0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85800" y="1121646"/>
              <a:ext cx="7772400" cy="38489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F07881-1E57-410B-EA24-FB17D766EEB3}"/>
                </a:ext>
              </a:extLst>
            </p:cNvPr>
            <p:cNvSpPr/>
            <p:nvPr/>
          </p:nvSpPr>
          <p:spPr>
            <a:xfrm>
              <a:off x="2300990" y="1121646"/>
              <a:ext cx="629587" cy="27731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969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3B0B05-500B-C47B-8B3E-803A7341DDA8}"/>
              </a:ext>
            </a:extLst>
          </p:cNvPr>
          <p:cNvGrpSpPr/>
          <p:nvPr/>
        </p:nvGrpSpPr>
        <p:grpSpPr>
          <a:xfrm>
            <a:off x="697043" y="1119283"/>
            <a:ext cx="7691564" cy="3941228"/>
            <a:chOff x="697043" y="1119283"/>
            <a:chExt cx="7691564" cy="39412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23DE93-480E-F43C-356B-3648B72F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55393" y="1164253"/>
              <a:ext cx="7633214" cy="389625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352DAE9-6C3A-BA7D-DBCC-A91C1175F8EA}"/>
                </a:ext>
              </a:extLst>
            </p:cNvPr>
            <p:cNvSpPr/>
            <p:nvPr/>
          </p:nvSpPr>
          <p:spPr>
            <a:xfrm>
              <a:off x="697043" y="1119283"/>
              <a:ext cx="1238825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74C65D-46B9-02D1-6F18-9A37D3DDB351}"/>
                </a:ext>
              </a:extLst>
            </p:cNvPr>
            <p:cNvSpPr/>
            <p:nvPr/>
          </p:nvSpPr>
          <p:spPr>
            <a:xfrm>
              <a:off x="2960557" y="1119283"/>
              <a:ext cx="442209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85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08A3-18A2-4A8F-4F36-1A33EE2D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Summarising</a:t>
            </a:r>
            <a:r>
              <a:rPr lang="en-US" dirty="0"/>
              <a:t> functional enrichment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C6BBE-258C-C8B1-C0A6-FEF549976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(hopefully) </a:t>
            </a:r>
            <a:r>
              <a:rPr lang="en-US" dirty="0" err="1"/>
              <a:t>summarises</a:t>
            </a:r>
            <a:r>
              <a:rPr lang="en-US" dirty="0"/>
              <a:t> a gene list into something shorter and more comprehensible</a:t>
            </a:r>
          </a:p>
          <a:p>
            <a:pPr>
              <a:spcAft>
                <a:spcPts val="1200"/>
              </a:spcAft>
            </a:pPr>
            <a:r>
              <a:rPr lang="en-US" dirty="0"/>
              <a:t>But what if the list of functional enrichments is also long and/or repetitive?</a:t>
            </a:r>
          </a:p>
          <a:p>
            <a:pPr>
              <a:spcAft>
                <a:spcPts val="1200"/>
              </a:spcAft>
            </a:pPr>
            <a:r>
              <a:rPr lang="en-US" dirty="0"/>
              <a:t>The connected components functionality is an attempt to solve that problem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EnrichmentMap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ClueGO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Revigo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http://revigo.irb.hr/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10CE08-4330-702E-CA0C-DAB7549F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64" y="3196958"/>
            <a:ext cx="4946754" cy="175302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314976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live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28603"/>
            <a:ext cx="8520600" cy="259329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hlinkClick r:id="rId2"/>
              </a:rPr>
              <a:t>biit.cs.ut.ee/gprofiler/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4106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4FF8-9723-5DA5-59A9-C84C98CE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(plus data and slides)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6A907-ECCC-ED8E-CA05-47F6E3605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Exercises are available from:</a:t>
            </a:r>
            <a:br>
              <a:rPr lang="en-US" dirty="0"/>
            </a:br>
            <a:r>
              <a:rPr lang="en-US" sz="3200" dirty="0">
                <a:hlinkClick r:id="rId2"/>
              </a:rPr>
              <a:t>rnaseq2025.buschlab.org</a:t>
            </a:r>
            <a:endParaRPr lang="en-US" sz="3200" dirty="0"/>
          </a:p>
          <a:p>
            <a:pPr>
              <a:spcAft>
                <a:spcPts val="1200"/>
              </a:spcAft>
            </a:pPr>
            <a:r>
              <a:rPr lang="en-US" dirty="0"/>
              <a:t>Plus data for exercises and these slides</a:t>
            </a:r>
          </a:p>
          <a:p>
            <a:pPr>
              <a:spcAft>
                <a:spcPts val="1200"/>
              </a:spcAft>
            </a:pPr>
            <a:r>
              <a:rPr lang="en-US" dirty="0"/>
              <a:t>Everything also available on </a:t>
            </a:r>
            <a:r>
              <a:rPr lang="en-US" dirty="0" err="1"/>
              <a:t>penelopeCloud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7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826B-66D1-447F-48CA-2792D6C4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“Gene”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D894D-7654-D3AB-6AF7-16943B9FC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644923" cy="203630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May not actually be a list of genes</a:t>
            </a:r>
          </a:p>
          <a:p>
            <a:pPr>
              <a:spcAft>
                <a:spcPts val="1200"/>
              </a:spcAft>
            </a:pPr>
            <a:r>
              <a:rPr lang="en-US" dirty="0"/>
              <a:t>Could be transcripts or proteins or SNPs,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>
              <a:spcAft>
                <a:spcPts val="1200"/>
              </a:spcAft>
            </a:pPr>
            <a:r>
              <a:rPr lang="en-US" dirty="0"/>
              <a:t>Most tools require a list of genes so need to convert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BioMart</a:t>
            </a:r>
            <a:r>
              <a:rPr lang="en-US" dirty="0"/>
              <a:t> is a useful tool for conversions (and other bioinformatics tasks):</a:t>
            </a:r>
            <a:br>
              <a:rPr lang="en-US" dirty="0"/>
            </a:br>
            <a:r>
              <a:rPr lang="en-US" dirty="0">
                <a:hlinkClick r:id="rId2"/>
              </a:rPr>
              <a:t>www.ensembl.org/biomart/martview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C22B19-59CD-9D70-CEC2-44BA1E42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32" y="3188783"/>
            <a:ext cx="5126636" cy="180878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62028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58115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9823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88303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  <a:p>
            <a:pPr>
              <a:spcAft>
                <a:spcPts val="1200"/>
              </a:spcAft>
            </a:pPr>
            <a:r>
              <a:rPr lang="en-US" dirty="0"/>
              <a:t>Add annotation (e.g.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5D0DE29-9B0B-91DF-5249-80E6B878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1" y="3165581"/>
            <a:ext cx="8975035" cy="111706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2598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72716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UL Document" ma:contentTypeID="0x0101005EA864BF41DF8A41860E925F5B29BCF50004E678553C446B4FB6DDDAC4CE1421DA" ma:contentTypeVersion="36" ma:contentTypeDescription="" ma:contentTypeScope="" ma:versionID="75e948af9dc298abe1a46ad2f6d4249d">
  <xsd:schema xmlns:xsd="http://www.w3.org/2001/XMLSchema" xmlns:xs="http://www.w3.org/2001/XMLSchema" xmlns:p="http://schemas.microsoft.com/office/2006/metadata/properties" xmlns:ns1="http://schemas.microsoft.com/sharepoint/v3" xmlns:ns2="76a04547-ea5b-485e-b478-0ef677ec0996" xmlns:ns3="c7721c58-6d30-438a-b915-d13529296c63" targetNamespace="http://schemas.microsoft.com/office/2006/metadata/properties" ma:root="true" ma:fieldsID="290f797709bf5a79f1380b68e5507abe" ns1:_="" ns2:_="" ns3:_="">
    <xsd:import namespace="http://schemas.microsoft.com/sharepoint/v3"/>
    <xsd:import namespace="76a04547-ea5b-485e-b478-0ef677ec0996"/>
    <xsd:import namespace="c7721c58-6d30-438a-b915-d13529296c63"/>
    <xsd:element name="properties">
      <xsd:complexType>
        <xsd:sequence>
          <xsd:element name="documentManagement">
            <xsd:complexType>
              <xsd:all>
                <xsd:element ref="ns1:QMULDocumentStatusTaxHTField0" minOccurs="0"/>
                <xsd:element ref="ns1:QMULDepartmentTaxHTField0" minOccurs="0"/>
                <xsd:element ref="ns1:QMULSchoolTaxHTField0" minOccurs="0"/>
                <xsd:element ref="ns1:QMULDocumentTypeTaxHTField0" minOccurs="0"/>
                <xsd:element ref="ns1:QMULLocationTaxHTField0" minOccurs="0"/>
                <xsd:element ref="ns1:QMULInformationClassificationTaxHTField0" minOccurs="0"/>
                <xsd:element ref="ns1:QMULAcademicYear" minOccurs="0"/>
                <xsd:element ref="ns1:QMULProject" minOccurs="0"/>
                <xsd:element ref="ns1:QMULReviewDate" minOccurs="0"/>
                <xsd:element ref="ns1:QMULOwner" minOccurs="0"/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QMULDocumentStatusTaxHTField0" ma:index="8" nillable="true" ma:taxonomy="true" ma:internalName="QMULDocumentStatusTaxHTField0" ma:taxonomyFieldName="QMULDocumentStatus" ma:displayName="Document Status" ma:default="" ma:fieldId="{083bdfb7-9f4e-4bc9-b582-62ed6b950f9e}" ma:sspId="9c18f9b8-5ae4-4f0b-a238-a922c51e2dda" ma:termSetId="780aba48-6c17-4ca0-84b9-f0207a09563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epartmentTaxHTField0" ma:index="10" nillable="true" ma:taxonomy="true" ma:internalName="QMULDepartmentTaxHTField0" ma:taxonomyFieldName="QMULDepartment" ma:displayName="Department" ma:default="" ma:fieldId="{2a7d89f9-5f8e-4c42-ab4f-aa1fc3002ea0}" ma:sspId="9c18f9b8-5ae4-4f0b-a238-a922c51e2dda" ma:termSetId="28874c57-2df5-45e8-a804-d15afc96d4e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SchoolTaxHTField0" ma:index="12" nillable="true" ma:taxonomy="true" ma:internalName="QMULSchoolTaxHTField0" ma:taxonomyFieldName="QMULSchool" ma:displayName="School" ma:default="" ma:fieldId="{46346f8e-3161-4021-8b14-3dcca2e3ca8d}" ma:sspId="9c18f9b8-5ae4-4f0b-a238-a922c51e2dda" ma:termSetId="0f9f7e9f-7d6b-4cae-9193-a3e3200f87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ocumentTypeTaxHTField0" ma:index="14" nillable="true" ma:taxonomy="true" ma:internalName="QMULDocumentTypeTaxHTField0" ma:taxonomyFieldName="QMULDocumentType" ma:displayName="Document Type" ma:default="" ma:fieldId="{2596c3af-0d77-4ea4-a15d-d3f71457b096}" ma:sspId="9c18f9b8-5ae4-4f0b-a238-a922c51e2dda" ma:termSetId="8ec3f1bd-c4f8-46a7-ae88-878ed3be39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LocationTaxHTField0" ma:index="16" nillable="true" ma:taxonomy="true" ma:internalName="QMULLocationTaxHTField0" ma:taxonomyFieldName="QMULLocation" ma:displayName="Location" ma:default="" ma:fieldId="{29b985f4-a05e-4f39-b5da-e9fb81ddaa79}" ma:sspId="9c18f9b8-5ae4-4f0b-a238-a922c51e2dda" ma:termSetId="5327f1c4-618f-4317-b197-fc29da39fa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InformationClassificationTaxHTField0" ma:index="18" nillable="true" ma:taxonomy="true" ma:internalName="QMULInformationClassificationTaxHTField0" ma:taxonomyFieldName="QMULInformationClassification" ma:displayName="Information Classification" ma:default="1;#Protect|9124d8d9-0c1c-41e9-aa14-aba001e9a028" ma:fieldId="{57b3469a-2ea1-4a06-a2d1-c99ce62a5d6f}" ma:sspId="9c18f9b8-5ae4-4f0b-a238-a922c51e2dda" ma:termSetId="a3d7b326-4e5e-4e73-95fa-6245adfab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AcademicYear" ma:index="20" nillable="true" ma:displayName="Academic Year" ma:decimals="0" ma:internalName="QMULAcademicYear" ma:percentage="FALSE">
      <xsd:simpleType>
        <xsd:restriction base="dms:Number">
          <xsd:maxInclusive value="9999"/>
          <xsd:minInclusive value="1000"/>
        </xsd:restriction>
      </xsd:simpleType>
    </xsd:element>
    <xsd:element name="QMULProject" ma:index="21" nillable="true" ma:displayName="Project" ma:internalName="QMULProject">
      <xsd:simpleType>
        <xsd:restriction base="dms:Text">
          <xsd:maxLength value="255"/>
        </xsd:restriction>
      </xsd:simpleType>
    </xsd:element>
    <xsd:element name="QMULReviewDate" ma:index="22" nillable="true" ma:displayName="Review Date" ma:format="DateOnly" ma:internalName="QMULReviewDate">
      <xsd:simpleType>
        <xsd:restriction base="dms:DateTime"/>
      </xsd:simpleType>
    </xsd:element>
    <xsd:element name="QMULOwner" ma:index="23" nillable="true" ma:displayName="Owner" ma:list="UserInfo" ma:SharePointGroup="0" ma:internalName="QMUL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a04547-ea5b-485e-b478-0ef677ec099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Enterprise Keywords" ma:fieldId="{23f27201-bee3-471e-b2e7-b64fd8b7ca38}" ma:taxonomyMulti="true" ma:sspId="9c18f9b8-5ae4-4f0b-a238-a922c51e2dd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6" nillable="true" ma:displayName="Taxonomy Catch All Column" ma:hidden="true" ma:list="{d1f5e2e0-03e9-4cfe-931b-459eb5324d77}" ma:internalName="TaxCatchAll" ma:showField="CatchAllData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7" nillable="true" ma:displayName="Taxonomy Catch All Column1" ma:hidden="true" ma:list="{d1f5e2e0-03e9-4cfe-931b-459eb5324d77}" ma:internalName="TaxCatchAllLabel" ma:readOnly="true" ma:showField="CatchAllDataLabel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21c58-6d30-438a-b915-d13529296c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9c18f9b8-5ae4-4f0b-a238-a922c51e2d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3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ULInformationClassificationTaxHTField0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Protect</TermName>
          <TermId xmlns="http://schemas.microsoft.com/office/infopath/2007/PartnerControls">9124d8d9-0c1c-41e9-aa14-aba001e9a028</TermId>
        </TermInfo>
      </Terms>
    </QMULInformationClassificationTaxHTField0>
    <TaxCatchAll xmlns="76a04547-ea5b-485e-b478-0ef677ec0996">
      <Value>1</Value>
    </TaxCatchAll>
    <QMULSchoolTaxHTField0 xmlns="http://schemas.microsoft.com/sharepoint/v3">
      <Terms xmlns="http://schemas.microsoft.com/office/infopath/2007/PartnerControls"/>
    </QMULSchoolTaxHTField0>
    <QMULDocumentTypeTaxHTField0 xmlns="http://schemas.microsoft.com/sharepoint/v3">
      <Terms xmlns="http://schemas.microsoft.com/office/infopath/2007/PartnerControls"/>
    </QMULDocumentTypeTaxHTField0>
    <QMULReviewDate xmlns="http://schemas.microsoft.com/sharepoint/v3" xsi:nil="true"/>
    <TaxKeywordTaxHTField xmlns="76a04547-ea5b-485e-b478-0ef677ec0996">
      <Terms xmlns="http://schemas.microsoft.com/office/infopath/2007/PartnerControls"/>
    </TaxKeywordTaxHTField>
    <QMULOwner xmlns="http://schemas.microsoft.com/sharepoint/v3">
      <UserInfo>
        <DisplayName/>
        <AccountId xsi:nil="true"/>
        <AccountType/>
      </UserInfo>
    </QMULOwner>
    <QMULDepartmentTaxHTField0 xmlns="http://schemas.microsoft.com/sharepoint/v3">
      <Terms xmlns="http://schemas.microsoft.com/office/infopath/2007/PartnerControls"/>
    </QMULDepartmentTaxHTField0>
    <QMULAcademicYear xmlns="http://schemas.microsoft.com/sharepoint/v3" xsi:nil="true"/>
    <QMULLocationTaxHTField0 xmlns="http://schemas.microsoft.com/sharepoint/v3">
      <Terms xmlns="http://schemas.microsoft.com/office/infopath/2007/PartnerControls"/>
    </QMULLocationTaxHTField0>
    <QMULDocumentStatusTaxHTField0 xmlns="http://schemas.microsoft.com/sharepoint/v3">
      <Terms xmlns="http://schemas.microsoft.com/office/infopath/2007/PartnerControls"/>
    </QMULDocumentStatusTaxHTField0>
    <QMULProject xmlns="http://schemas.microsoft.com/sharepoint/v3" xsi:nil="true"/>
    <lcf76f155ced4ddcb4097134ff3c332f xmlns="c7721c58-6d30-438a-b915-d13529296c6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DF64033-F3B7-45F2-A9BB-FB46CD8B0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a04547-ea5b-485e-b478-0ef677ec0996"/>
    <ds:schemaRef ds:uri="c7721c58-6d30-438a-b915-d13529296c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02DFDC-C58D-4D73-8C5F-7CA682D2EA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569860-0ACD-4532-80A8-413B70B585B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6a04547-ea5b-485e-b478-0ef677ec0996"/>
    <ds:schemaRef ds:uri="c7721c58-6d30-438a-b915-d13529296c6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4973</TotalTime>
  <Words>2111</Words>
  <Application>Microsoft Macintosh PowerPoint</Application>
  <PresentationFormat>On-screen Show (16:9)</PresentationFormat>
  <Paragraphs>299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Ubuntu Condensed</vt:lpstr>
      <vt:lpstr>Roboto</vt:lpstr>
      <vt:lpstr>Simple Light</vt:lpstr>
      <vt:lpstr>Introduction to RNA-seq and functional interpretation: Next steps in gene prioritisation</vt:lpstr>
      <vt:lpstr>Me</vt:lpstr>
      <vt:lpstr>Questions</vt:lpstr>
      <vt:lpstr>Gene list of interest</vt:lpstr>
      <vt:lpstr>Unranked or ranked gene list?</vt:lpstr>
      <vt:lpstr>“Gene” list of interest</vt:lpstr>
      <vt:lpstr>What next?</vt:lpstr>
      <vt:lpstr>What next?</vt:lpstr>
      <vt:lpstr>Look up genes in databases</vt:lpstr>
      <vt:lpstr>Look up genes in databases</vt:lpstr>
      <vt:lpstr>Look up genes in databases</vt:lpstr>
      <vt:lpstr>Look up genes in databases</vt:lpstr>
      <vt:lpstr>Look up genes in databases</vt:lpstr>
      <vt:lpstr>Functional enrichment analysis</vt:lpstr>
      <vt:lpstr>Functional gene sets</vt:lpstr>
      <vt:lpstr>Functional annotation</vt:lpstr>
      <vt:lpstr>Gene Ontology</vt:lpstr>
      <vt:lpstr>GO ontologies</vt:lpstr>
      <vt:lpstr>GO hierarchy</vt:lpstr>
      <vt:lpstr>BRCA2 example</vt:lpstr>
      <vt:lpstr>BRCA2 example</vt:lpstr>
      <vt:lpstr>BRCA2 example</vt:lpstr>
      <vt:lpstr>Functional enrichment analysis</vt:lpstr>
      <vt:lpstr>Testing for functional enrichment</vt:lpstr>
      <vt:lpstr>Testing for functional enrichment</vt:lpstr>
      <vt:lpstr>Testing for functional enrichment</vt:lpstr>
      <vt:lpstr>Testing for functional enrichment</vt:lpstr>
      <vt:lpstr>Hypergeometric test</vt:lpstr>
      <vt:lpstr>Multiple testing correction</vt:lpstr>
      <vt:lpstr>Bonferroni correction</vt:lpstr>
      <vt:lpstr>Benjamini–Hochberg correction</vt:lpstr>
      <vt:lpstr>Background gene set</vt:lpstr>
      <vt:lpstr>Other methods</vt:lpstr>
      <vt:lpstr>Advantages of functional enrichment analysis</vt:lpstr>
      <vt:lpstr>Disadvantages of functional enrichment analysis</vt:lpstr>
      <vt:lpstr>Recommendations based on disadvantages</vt:lpstr>
      <vt:lpstr>Quiz!</vt:lpstr>
      <vt:lpstr>Functional enrichment tools</vt:lpstr>
      <vt:lpstr>Other functional enrichment tools</vt:lpstr>
      <vt:lpstr>g:Profiler</vt:lpstr>
      <vt:lpstr>g:Profiler</vt:lpstr>
      <vt:lpstr>g:Profiler – four tools</vt:lpstr>
      <vt:lpstr>g:Profiler – gene list</vt:lpstr>
      <vt:lpstr>g:Profiler – options</vt:lpstr>
      <vt:lpstr>g:Profiler – advanced options</vt:lpstr>
      <vt:lpstr>g:Profiler – data sources</vt:lpstr>
      <vt:lpstr>g:Profiler – bring your data</vt:lpstr>
      <vt:lpstr>g:Profiler – documentation</vt:lpstr>
      <vt:lpstr>g:Profiler – archives</vt:lpstr>
      <vt:lpstr>g:Profiler – API and libraries</vt:lpstr>
      <vt:lpstr>g:Profiler – overview</vt:lpstr>
      <vt:lpstr>g:Profiler – detailed results</vt:lpstr>
      <vt:lpstr>g:Profiler – GO context</vt:lpstr>
      <vt:lpstr>g:Profiler – beta</vt:lpstr>
      <vt:lpstr>Summarising functional enrichment</vt:lpstr>
      <vt:lpstr>g:Profiler live demo!</vt:lpstr>
      <vt:lpstr>Exercises (plus data and slides)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</dc:title>
  <cp:lastModifiedBy>Ian Sealy</cp:lastModifiedBy>
  <cp:revision>321</cp:revision>
  <dcterms:modified xsi:type="dcterms:W3CDTF">2025-02-14T12:05:41Z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0x0101005EA864BF41DF8A41860E925F5B29BCF50004E678553C446B4FB6DDDAC4CE1421DA</vt:lpwstr>
  </property>
  <property fmtid="{D5CDD505-2E9C-101B-9397-08002B2CF9AE}" pid="3" name="QMULInformationClassification">
    <vt:i4>1</vt:i4>
  </property>
</Properties>
</file>